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6.xml.rels" ContentType="application/vnd.openxmlformats-package.relationships+xml"/>
  <Override PartName="/ppt/slideMasters/_rels/slideMaster5.xml.rels" ContentType="application/vnd.openxmlformats-package.relationships+xml"/>
  <Override PartName="/ppt/slideMasters/_rels/slideMaster4.xml.rels" ContentType="application/vnd.openxmlformats-package.relationships+xml"/>
  <Override PartName="/ppt/slideMasters/_rels/slideMaster3.xml.rels" ContentType="application/vnd.openxmlformats-package.relationships+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presProps.xml" ContentType="application/vnd.openxmlformats-officedocument.presentationml.presProp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_rels/presentation.xml.rels" ContentType="application/vnd.openxmlformats-package.relationships+xml"/>
  <Override PartName="/ppt/media/image29.png" ContentType="image/png"/>
  <Override PartName="/ppt/media/image28.png" ContentType="image/png"/>
  <Override PartName="/ppt/media/image27.png" ContentType="image/png"/>
  <Override PartName="/ppt/media/image26.png" ContentType="image/png"/>
  <Override PartName="/ppt/media/image25.png" ContentType="image/png"/>
  <Override PartName="/ppt/media/image24.png" ContentType="image/png"/>
  <Override PartName="/ppt/media/image23.png" ContentType="image/png"/>
  <Override PartName="/ppt/media/image18.png" ContentType="image/png"/>
  <Override PartName="/ppt/media/image9.png" ContentType="image/png"/>
  <Override PartName="/ppt/media/image20.png" ContentType="image/png"/>
  <Override PartName="/ppt/media/image8.png" ContentType="image/png"/>
  <Override PartName="/ppt/media/image17.png" ContentType="image/png"/>
  <Override PartName="/ppt/media/image12.png" ContentType="image/png"/>
  <Override PartName="/ppt/media/image35.png" ContentType="image/png"/>
  <Override PartName="/ppt/media/image3.png" ContentType="image/png"/>
  <Override PartName="/ppt/media/image13.png" ContentType="image/png"/>
  <Override PartName="/ppt/media/image36.png" ContentType="image/png"/>
  <Override PartName="/ppt/media/image4.png" ContentType="image/png"/>
  <Override PartName="/ppt/media/image30.png" ContentType="image/png"/>
  <Override PartName="/ppt/media/image31.png" ContentType="image/png"/>
  <Override PartName="/ppt/media/image32.png" ContentType="image/png"/>
  <Override PartName="/ppt/media/image11.png" ContentType="image/png"/>
  <Override PartName="/ppt/media/image2.png" ContentType="image/png"/>
  <Override PartName="/ppt/media/image34.png" ContentType="image/png"/>
  <Override PartName="/ppt/media/image7.png" ContentType="image/png"/>
  <Override PartName="/ppt/media/image16.png" ContentType="image/png"/>
  <Override PartName="/ppt/media/image10.png" ContentType="image/png"/>
  <Override PartName="/ppt/media/image1.png" ContentType="image/png"/>
  <Override PartName="/ppt/media/image33.png" ContentType="image/png"/>
  <Override PartName="/ppt/media/image6.png" ContentType="image/png"/>
  <Override PartName="/ppt/media/image15.png" ContentType="image/png"/>
  <Override PartName="/ppt/media/image5.png" ContentType="image/png"/>
  <Override PartName="/ppt/media/image14.png" ContentType="image/png"/>
  <Override PartName="/ppt/media/image19.png" ContentType="image/png"/>
  <Override PartName="/ppt/media/image21.png" ContentType="image/png"/>
  <Override PartName="/ppt/media/image22.png" ContentType="image/png"/>
  <Override PartName="/ppt/slideLayouts/_rels/slideLayout6.xml.rels" ContentType="application/vnd.openxmlformats-package.relationships+xml"/>
  <Override PartName="/ppt/slideLayouts/_rels/slideLayout5.xml.rels" ContentType="application/vnd.openxmlformats-package.relationships+xml"/>
  <Override PartName="/ppt/slideLayouts/_rels/slideLayout4.xml.rels" ContentType="application/vnd.openxmlformats-package.relationships+xml"/>
  <Override PartName="/ppt/slideLayouts/_rels/slideLayout3.xml.rels" ContentType="application/vnd.openxmlformats-package.relationships+xml"/>
  <Override PartName="/ppt/slideLayouts/_rels/slideLayout2.xml.rels" ContentType="application/vnd.openxmlformats-package.relationships+xml"/>
  <Override PartName="/ppt/slideLayouts/_rels/slideLayout1.xml.rels" ContentType="application/vnd.openxmlformats-package.relationship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s/slide56.xml" ContentType="application/vnd.openxmlformats-officedocument.presentationml.slide+xml"/>
  <Override PartName="/ppt/slides/slide55.xml" ContentType="application/vnd.openxmlformats-officedocument.presentationml.slide+xml"/>
  <Override PartName="/ppt/slides/slide54.xml" ContentType="application/vnd.openxmlformats-officedocument.presentationml.slide+xml"/>
  <Override PartName="/ppt/slides/slide53.xml" ContentType="application/vnd.openxmlformats-officedocument.presentationml.slide+xml"/>
  <Override PartName="/ppt/slides/slide52.xml" ContentType="application/vnd.openxmlformats-officedocument.presentationml.slide+xml"/>
  <Override PartName="/ppt/slides/slide51.xml" ContentType="application/vnd.openxmlformats-officedocument.presentationml.slide+xml"/>
  <Override PartName="/ppt/slides/slide50.xml" ContentType="application/vnd.openxmlformats-officedocument.presentationml.slide+xml"/>
  <Override PartName="/ppt/slides/slide45.xml" ContentType="application/vnd.openxmlformats-officedocument.presentationml.slide+xml"/>
  <Override PartName="/ppt/slides/slide44.xml" ContentType="application/vnd.openxmlformats-officedocument.presentationml.slide+xml"/>
  <Override PartName="/ppt/slides/slide43.xml" ContentType="application/vnd.openxmlformats-officedocument.presentationml.slide+xml"/>
  <Override PartName="/ppt/slides/slide42.xml" ContentType="application/vnd.openxmlformats-officedocument.presentationml.slide+xml"/>
  <Override PartName="/ppt/slides/slide41.xml" ContentType="application/vnd.openxmlformats-officedocument.presentationml.slide+xml"/>
  <Override PartName="/ppt/slides/slide40.xml" ContentType="application/vnd.openxmlformats-officedocument.presentationml.slide+xml"/>
  <Override PartName="/ppt/slides/slide17.xml" ContentType="application/vnd.openxmlformats-officedocument.presentationml.slide+xml"/>
  <Override PartName="/ppt/slides/slide9.xml" ContentType="application/vnd.openxmlformats-officedocument.presentationml.slide+xml"/>
  <Override PartName="/ppt/slides/slide47.xml" ContentType="application/vnd.openxmlformats-officedocument.presentationml.slide+xml"/>
  <Override PartName="/ppt/slides/slide10.xml" ContentType="application/vnd.openxmlformats-officedocument.presentationml.slide+xml"/>
  <Override PartName="/ppt/slides/slide2.xml" ContentType="application/vnd.openxmlformats-officedocument.presentationml.slide+xml"/>
  <Override PartName="/ppt/slides/slide16.xml" ContentType="application/vnd.openxmlformats-officedocument.presentationml.slide+xml"/>
  <Override PartName="/ppt/slides/slide8.xml" ContentType="application/vnd.openxmlformats-officedocument.presentationml.slide+xml"/>
  <Override PartName="/ppt/slides/slide46.xml" ContentType="application/vnd.openxmlformats-officedocument.presentationml.slide+xml"/>
  <Override PartName="/ppt/slides/slide1.xml" ContentType="application/vnd.openxmlformats-officedocument.presentationml.slide+xml"/>
  <Override PartName="/ppt/slides/slide15.xml" ContentType="application/vnd.openxmlformats-officedocument.presentationml.slide+xml"/>
  <Override PartName="/ppt/slides/slide7.xml" ContentType="application/vnd.openxmlformats-officedocument.presentationml.slide+xml"/>
  <Override PartName="/ppt/slides/slide6.xml" ContentType="application/vnd.openxmlformats-officedocument.presentationml.slide+xml"/>
  <Override PartName="/ppt/slides/slide14.xml" ContentType="application/vnd.openxmlformats-officedocument.presentationml.slide+xml"/>
  <Override PartName="/ppt/slides/slide72.xml" ContentType="application/vnd.openxmlformats-officedocument.presentationml.slide+xml"/>
  <Override PartName="/ppt/slides/slide60.xml" ContentType="application/vnd.openxmlformats-officedocument.presentationml.slide+xml"/>
  <Override PartName="/ppt/slides/slide18.xml" ContentType="application/vnd.openxmlformats-officedocument.presentationml.slide+xml"/>
  <Override PartName="/ppt/slides/_rels/slide39.xml.rels" ContentType="application/vnd.openxmlformats-package.relationships+xml"/>
  <Override PartName="/ppt/slides/_rels/slide38.xml.rels" ContentType="application/vnd.openxmlformats-package.relationships+xml"/>
  <Override PartName="/ppt/slides/_rels/slide37.xml.rels" ContentType="application/vnd.openxmlformats-package.relationships+xml"/>
  <Override PartName="/ppt/slides/_rels/slide36.xml.rels" ContentType="application/vnd.openxmlformats-package.relationships+xml"/>
  <Override PartName="/ppt/slides/_rels/slide35.xml.rels" ContentType="application/vnd.openxmlformats-package.relationships+xml"/>
  <Override PartName="/ppt/slides/_rels/slide34.xml.rels" ContentType="application/vnd.openxmlformats-package.relationships+xml"/>
  <Override PartName="/ppt/slides/_rels/slide33.xml.rels" ContentType="application/vnd.openxmlformats-package.relationships+xml"/>
  <Override PartName="/ppt/slides/_rels/slide13.xml.rels" ContentType="application/vnd.openxmlformats-package.relationships+xml"/>
  <Override PartName="/ppt/slides/_rels/slide59.xml.rels" ContentType="application/vnd.openxmlformats-package.relationships+xml"/>
  <Override PartName="/ppt/slides/_rels/slide22.xml.rels" ContentType="application/vnd.openxmlformats-package.relationships+xml"/>
  <Override PartName="/ppt/slides/_rels/slide5.xml.rels" ContentType="application/vnd.openxmlformats-package.relationships+xml"/>
  <Override PartName="/ppt/slides/_rels/slide49.xml.rels" ContentType="application/vnd.openxmlformats-package.relationships+xml"/>
  <Override PartName="/ppt/slides/_rels/slide12.xml.rels" ContentType="application/vnd.openxmlformats-package.relationships+xml"/>
  <Override PartName="/ppt/slides/_rels/slide72.xml.rels" ContentType="application/vnd.openxmlformats-package.relationships+xml"/>
  <Override PartName="/ppt/slides/_rels/slide60.xml.rels" ContentType="application/vnd.openxmlformats-package.relationships+xml"/>
  <Override PartName="/ppt/slides/_rels/slide18.xml.rels" ContentType="application/vnd.openxmlformats-package.relationships+xml"/>
  <Override PartName="/ppt/slides/_rels/slide23.xml.rels" ContentType="application/vnd.openxmlformats-package.relationships+xml"/>
  <Override PartName="/ppt/slides/_rels/slide6.xml.rels" ContentType="application/vnd.openxmlformats-package.relationships+xml"/>
  <Override PartName="/ppt/slides/_rels/slide24.xml.rels" ContentType="application/vnd.openxmlformats-package.relationships+xml"/>
  <Override PartName="/ppt/slides/_rels/slide7.xml.rels" ContentType="application/vnd.openxmlformats-package.relationships+xml"/>
  <Override PartName="/ppt/slides/_rels/slide46.xml.rels" ContentType="application/vnd.openxmlformats-package.relationships+xml"/>
  <Override PartName="/ppt/slides/_rels/slide25.xml.rels" ContentType="application/vnd.openxmlformats-package.relationships+xml"/>
  <Override PartName="/ppt/slides/_rels/slide8.xml.rels" ContentType="application/vnd.openxmlformats-package.relationships+xml"/>
  <Override PartName="/ppt/slides/_rels/slide2.xml.rels" ContentType="application/vnd.openxmlformats-package.relationships+xml"/>
  <Override PartName="/ppt/slides/_rels/slide56.xml.rels" ContentType="application/vnd.openxmlformats-package.relationships+xml"/>
  <Override PartName="/ppt/slides/_rels/slide47.xml.rels" ContentType="application/vnd.openxmlformats-package.relationships+xml"/>
  <Override PartName="/ppt/slides/_rels/slide10.xml.rels" ContentType="application/vnd.openxmlformats-package.relationships+xml"/>
  <Override PartName="/ppt/slides/_rels/slide44.xml.rels" ContentType="application/vnd.openxmlformats-package.relationships+xml"/>
  <Override PartName="/ppt/slides/_rels/slide55.xml.rels" ContentType="application/vnd.openxmlformats-package.relationships+xml"/>
  <Override PartName="/ppt/slides/_rels/slide43.xml.rels" ContentType="application/vnd.openxmlformats-package.relationships+xml"/>
  <Override PartName="/ppt/slides/_rels/slide17.xml.rels" ContentType="application/vnd.openxmlformats-package.relationships+xml"/>
  <Override PartName="/ppt/slides/_rels/slide54.xml.rels" ContentType="application/vnd.openxmlformats-package.relationships+xml"/>
  <Override PartName="/ppt/slides/_rels/slide42.xml.rels" ContentType="application/vnd.openxmlformats-package.relationships+xml"/>
  <Override PartName="/ppt/slides/_rels/slide16.xml.rels" ContentType="application/vnd.openxmlformats-package.relationships+xml"/>
  <Override PartName="/ppt/slides/_rels/slide53.xml.rels" ContentType="application/vnd.openxmlformats-package.relationships+xml"/>
  <Override PartName="/ppt/slides/_rels/slide41.xml.rels" ContentType="application/vnd.openxmlformats-package.relationships+xml"/>
  <Override PartName="/ppt/slides/_rels/slide15.xml.rels" ContentType="application/vnd.openxmlformats-package.relationships+xml"/>
  <Override PartName="/ppt/slides/_rels/slide52.xml.rels" ContentType="application/vnd.openxmlformats-package.relationships+xml"/>
  <Override PartName="/ppt/slides/_rels/slide40.xml.rels" ContentType="application/vnd.openxmlformats-package.relationships+xml"/>
  <Override PartName="/ppt/slides/_rels/slide14.xml.rels" ContentType="application/vnd.openxmlformats-package.relationships+xml"/>
  <Override PartName="/ppt/slides/_rels/slide51.xml.rels" ContentType="application/vnd.openxmlformats-package.relationships+xml"/>
  <Override PartName="/ppt/slides/_rels/slide50.xml.rels" ContentType="application/vnd.openxmlformats-package.relationships+xml"/>
  <Override PartName="/ppt/slides/_rels/slide45.xml.rels" ContentType="application/vnd.openxmlformats-package.relationships+xml"/>
  <Override PartName="/ppt/slides/_rels/slide71.xml.rels" ContentType="application/vnd.openxmlformats-package.relationships+xml"/>
  <Override PartName="/ppt/slides/_rels/slide1.xml.rels" ContentType="application/vnd.openxmlformats-package.relationships+xml"/>
  <Override PartName="/ppt/slides/_rels/slide29.xml.rels" ContentType="application/vnd.openxmlformats-package.relationships+xml"/>
  <Override PartName="/ppt/slides/_rels/slide69.xml.rels" ContentType="application/vnd.openxmlformats-package.relationships+xml"/>
  <Override PartName="/ppt/slides/_rels/slide32.xml.rels" ContentType="application/vnd.openxmlformats-package.relationships+xml"/>
  <Override PartName="/ppt/slides/_rels/slide70.xml.rels" ContentType="application/vnd.openxmlformats-package.relationships+xml"/>
  <Override PartName="/ppt/slides/_rels/slide28.xml.rels" ContentType="application/vnd.openxmlformats-package.relationships+xml"/>
  <Override PartName="/ppt/slides/_rels/slide68.xml.rels" ContentType="application/vnd.openxmlformats-package.relationships+xml"/>
  <Override PartName="/ppt/slides/_rels/slide31.xml.rels" ContentType="application/vnd.openxmlformats-package.relationships+xml"/>
  <Override PartName="/ppt/slides/_rels/slide67.xml.rels" ContentType="application/vnd.openxmlformats-package.relationships+xml"/>
  <Override PartName="/ppt/slides/_rels/slide30.xml.rels" ContentType="application/vnd.openxmlformats-package.relationships+xml"/>
  <Override PartName="/ppt/slides/_rels/slide66.xml.rels" ContentType="application/vnd.openxmlformats-package.relationships+xml"/>
  <Override PartName="/ppt/slides/_rels/slide65.xml.rels" ContentType="application/vnd.openxmlformats-package.relationships+xml"/>
  <Override PartName="/ppt/slides/_rels/slide27.xml.rels" ContentType="application/vnd.openxmlformats-package.relationships+xml"/>
  <Override PartName="/ppt/slides/_rels/slide64.xml.rels" ContentType="application/vnd.openxmlformats-package.relationships+xml"/>
  <Override PartName="/ppt/slides/_rels/slide26.xml.rels" ContentType="application/vnd.openxmlformats-package.relationships+xml"/>
  <Override PartName="/ppt/slides/_rels/slide9.xml.rels" ContentType="application/vnd.openxmlformats-package.relationships+xml"/>
  <Override PartName="/ppt/slides/_rels/slide63.xml.rels" ContentType="application/vnd.openxmlformats-package.relationships+xml"/>
  <Override PartName="/ppt/slides/_rels/slide62.xml.rels" ContentType="application/vnd.openxmlformats-package.relationships+xml"/>
  <Override PartName="/ppt/slides/_rels/slide61.xml.rels" ContentType="application/vnd.openxmlformats-package.relationships+xml"/>
  <Override PartName="/ppt/slides/_rels/slide19.xml.rels" ContentType="application/vnd.openxmlformats-package.relationships+xml"/>
  <Override PartName="/ppt/slides/_rels/slide3.xml.rels" ContentType="application/vnd.openxmlformats-package.relationships+xml"/>
  <Override PartName="/ppt/slides/_rels/slide20.xml.rels" ContentType="application/vnd.openxmlformats-package.relationships+xml"/>
  <Override PartName="/ppt/slides/_rels/slide57.xml.rels" ContentType="application/vnd.openxmlformats-package.relationships+xml"/>
  <Override PartName="/ppt/slides/_rels/slide11.xml.rels" ContentType="application/vnd.openxmlformats-package.relationships+xml"/>
  <Override PartName="/ppt/slides/_rels/slide48.xml.rels" ContentType="application/vnd.openxmlformats-package.relationships+xml"/>
  <Override PartName="/ppt/slides/_rels/slide4.xml.rels" ContentType="application/vnd.openxmlformats-package.relationships+xml"/>
  <Override PartName="/ppt/slides/_rels/slide21.xml.rels" ContentType="application/vnd.openxmlformats-package.relationships+xml"/>
  <Override PartName="/ppt/slides/_rels/slide58.xml.rels" ContentType="application/vnd.openxmlformats-package.relationships+xml"/>
  <Override PartName="/ppt/slides/slide71.xml" ContentType="application/vnd.openxmlformats-officedocument.presentationml.slide+xml"/>
  <Override PartName="/ppt/slides/slide29.xml" ContentType="application/vnd.openxmlformats-officedocument.presentationml.slide+xml"/>
  <Override PartName="/ppt/slides/slide69.xml" ContentType="application/vnd.openxmlformats-officedocument.presentationml.slide+xml"/>
  <Override PartName="/ppt/slides/slide32.xml" ContentType="application/vnd.openxmlformats-officedocument.presentationml.slide+xml"/>
  <Override PartName="/ppt/slides/slide70.xml" ContentType="application/vnd.openxmlformats-officedocument.presentationml.slide+xml"/>
  <Override PartName="/ppt/slides/slide28.xml" ContentType="application/vnd.openxmlformats-officedocument.presentationml.slide+xml"/>
  <Override PartName="/ppt/slides/slide68.xml" ContentType="application/vnd.openxmlformats-officedocument.presentationml.slide+xml"/>
  <Override PartName="/ppt/slides/slide31.xml" ContentType="application/vnd.openxmlformats-officedocument.presentationml.slide+xml"/>
  <Override PartName="/ppt/slides/slide67.xml" ContentType="application/vnd.openxmlformats-officedocument.presentationml.slide+xml"/>
  <Override PartName="/ppt/slides/slide30.xml" ContentType="application/vnd.openxmlformats-officedocument.presentationml.slide+xml"/>
  <Override PartName="/ppt/slides/slide66.xml" ContentType="application/vnd.openxmlformats-officedocument.presentationml.slide+xml"/>
  <Override PartName="/ppt/slides/slide65.xml" ContentType="application/vnd.openxmlformats-officedocument.presentationml.slide+xml"/>
  <Override PartName="/ppt/slides/slide27.xml" ContentType="application/vnd.openxmlformats-officedocument.presentationml.slide+xml"/>
  <Override PartName="/ppt/slides/slide64.xml" ContentType="application/vnd.openxmlformats-officedocument.presentationml.slide+xml"/>
  <Override PartName="/ppt/slides/slide26.xml" ContentType="application/vnd.openxmlformats-officedocument.presentationml.slide+xml"/>
  <Override PartName="/ppt/slides/slide63.xml" ContentType="application/vnd.openxmlformats-officedocument.presentationml.slide+xml"/>
  <Override PartName="/ppt/slides/slide62.xml" ContentType="application/vnd.openxmlformats-officedocument.presentationml.slide+xml"/>
  <Override PartName="/ppt/slides/slide61.xml" ContentType="application/vnd.openxmlformats-officedocument.presentationml.slide+xml"/>
  <Override PartName="/ppt/slides/slide19.xml" ContentType="application/vnd.openxmlformats-officedocument.presentationml.slide+xml"/>
  <Override PartName="/ppt/slides/slide3.xml" ContentType="application/vnd.openxmlformats-officedocument.presentationml.slide+xml"/>
  <Override PartName="/ppt/slides/slide11.xml" ContentType="application/vnd.openxmlformats-officedocument.presentationml.slide+xml"/>
  <Override PartName="/ppt/slides/slide48.xml" ContentType="application/vnd.openxmlformats-officedocument.presentationml.slide+xml"/>
  <Override PartName="/ppt/slides/slide20.xml" ContentType="application/vnd.openxmlformats-officedocument.presentationml.slide+xml"/>
  <Override PartName="/ppt/slides/slide57.xml" ContentType="application/vnd.openxmlformats-officedocument.presentationml.slide+xml"/>
  <Override PartName="/ppt/slides/slide4.xml" ContentType="application/vnd.openxmlformats-officedocument.presentationml.slide+xml"/>
  <Override PartName="/ppt/slides/slide12.xml" ContentType="application/vnd.openxmlformats-officedocument.presentationml.slide+xml"/>
  <Override PartName="/ppt/slides/slide49.xml" ContentType="application/vnd.openxmlformats-officedocument.presentationml.slide+xml"/>
  <Override PartName="/ppt/slides/slide21.xml" ContentType="application/vnd.openxmlformats-officedocument.presentationml.slide+xml"/>
  <Override PartName="/ppt/slides/slide58.xml" ContentType="application/vnd.openxmlformats-officedocument.presentationml.slide+xml"/>
  <Override PartName="/ppt/slides/slide5.xml" ContentType="application/vnd.openxmlformats-officedocument.presentationml.slide+xml"/>
  <Override PartName="/ppt/slides/slide13.xml" ContentType="application/vnd.openxmlformats-officedocument.presentationml.slide+xml"/>
  <Override PartName="/ppt/slides/slide22.xml" ContentType="application/vnd.openxmlformats-officedocument.presentationml.slide+xml"/>
  <Override PartName="/ppt/slides/slide59.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50" r:id="rId3"/>
    <p:sldMasterId id="2147483652" r:id="rId4"/>
    <p:sldMasterId id="2147483654" r:id="rId5"/>
    <p:sldMasterId id="2147483656" r:id="rId6"/>
    <p:sldMasterId id="2147483658" r:id="rId7"/>
  </p:sld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Lst>
  <p:sldSz cx="12192000" cy="6858000"/>
  <p:notesSz cx="7559675" cy="10691813"/>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60" Type="http://schemas.openxmlformats.org/officeDocument/2006/relationships/slide" Target="slides/slide53.xml"/><Relationship Id="rId61" Type="http://schemas.openxmlformats.org/officeDocument/2006/relationships/slide" Target="slides/slide54.xml"/><Relationship Id="rId62" Type="http://schemas.openxmlformats.org/officeDocument/2006/relationships/slide" Target="slides/slide55.xml"/><Relationship Id="rId63" Type="http://schemas.openxmlformats.org/officeDocument/2006/relationships/slide" Target="slides/slide56.xml"/><Relationship Id="rId64" Type="http://schemas.openxmlformats.org/officeDocument/2006/relationships/slide" Target="slides/slide57.xml"/><Relationship Id="rId65" Type="http://schemas.openxmlformats.org/officeDocument/2006/relationships/slide" Target="slides/slide58.xml"/><Relationship Id="rId66" Type="http://schemas.openxmlformats.org/officeDocument/2006/relationships/slide" Target="slides/slide59.xml"/><Relationship Id="rId67" Type="http://schemas.openxmlformats.org/officeDocument/2006/relationships/slide" Target="slides/slide60.xml"/><Relationship Id="rId68" Type="http://schemas.openxmlformats.org/officeDocument/2006/relationships/slide" Target="slides/slide61.xml"/><Relationship Id="rId69" Type="http://schemas.openxmlformats.org/officeDocument/2006/relationships/slide" Target="slides/slide62.xml"/><Relationship Id="rId70" Type="http://schemas.openxmlformats.org/officeDocument/2006/relationships/slide" Target="slides/slide63.xml"/><Relationship Id="rId71" Type="http://schemas.openxmlformats.org/officeDocument/2006/relationships/slide" Target="slides/slide64.xml"/><Relationship Id="rId72" Type="http://schemas.openxmlformats.org/officeDocument/2006/relationships/slide" Target="slides/slide65.xml"/><Relationship Id="rId73" Type="http://schemas.openxmlformats.org/officeDocument/2006/relationships/slide" Target="slides/slide66.xml"/><Relationship Id="rId74" Type="http://schemas.openxmlformats.org/officeDocument/2006/relationships/slide" Target="slides/slide67.xml"/><Relationship Id="rId75" Type="http://schemas.openxmlformats.org/officeDocument/2006/relationships/slide" Target="slides/slide68.xml"/><Relationship Id="rId76" Type="http://schemas.openxmlformats.org/officeDocument/2006/relationships/slide" Target="slides/slide69.xml"/><Relationship Id="rId77" Type="http://schemas.openxmlformats.org/officeDocument/2006/relationships/slide" Target="slides/slide70.xml"/><Relationship Id="rId78" Type="http://schemas.openxmlformats.org/officeDocument/2006/relationships/slide" Target="slides/slide71.xml"/><Relationship Id="rId79" Type="http://schemas.openxmlformats.org/officeDocument/2006/relationships/slide" Target="slides/slide72.xml"/><Relationship Id="rId80" Type="http://schemas.openxmlformats.org/officeDocument/2006/relationships/presProps" Target="presProps.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6.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6">
    <p:spTree>
      <p:nvGrpSpPr>
        <p:cNvPr id="1" name=""/>
        <p:cNvGrpSpPr/>
        <p:nvPr/>
      </p:nvGrpSpPr>
      <p:grpSpPr>
        <a:xfrm>
          <a:off x="0" y="0"/>
          <a:ext cx="0" cy="0"/>
          <a:chOff x="0" y="0"/>
          <a:chExt cx="0" cy="0"/>
        </a:xfrm>
      </p:grpSpPr>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18">
    <p:spTree>
      <p:nvGrpSpPr>
        <p:cNvPr id="1" name=""/>
        <p:cNvGrpSpPr/>
        <p:nvPr/>
      </p:nvGrpSpPr>
      <p:grpSpPr>
        <a:xfrm>
          <a:off x="0" y="0"/>
          <a:ext cx="0" cy="0"/>
          <a:chOff x="0" y="0"/>
          <a:chExt cx="0" cy="0"/>
        </a:xfrm>
      </p:grpSpPr>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30">
    <p:spTree>
      <p:nvGrpSpPr>
        <p:cNvPr id="1" name=""/>
        <p:cNvGrpSpPr/>
        <p:nvPr/>
      </p:nvGrpSpPr>
      <p:grpSpPr>
        <a:xfrm>
          <a:off x="0" y="0"/>
          <a:ext cx="0" cy="0"/>
          <a:chOff x="0" y="0"/>
          <a:chExt cx="0" cy="0"/>
        </a:xfrm>
      </p:grpSpPr>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40">
    <p:spTree>
      <p:nvGrpSpPr>
        <p:cNvPr id="1" name=""/>
        <p:cNvGrpSpPr/>
        <p:nvPr/>
      </p:nvGrpSpPr>
      <p:grpSpPr>
        <a:xfrm>
          <a:off x="0" y="0"/>
          <a:ext cx="0" cy="0"/>
          <a:chOff x="0" y="0"/>
          <a:chExt cx="0" cy="0"/>
        </a:xfrm>
      </p:grpSpPr>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54">
    <p:spTree>
      <p:nvGrpSpPr>
        <p:cNvPr id="1" name=""/>
        <p:cNvGrpSpPr/>
        <p:nvPr/>
      </p:nvGrpSpPr>
      <p:grpSpPr>
        <a:xfrm>
          <a:off x="0" y="0"/>
          <a:ext cx="0" cy="0"/>
          <a:chOff x="0" y="0"/>
          <a:chExt cx="0" cy="0"/>
        </a:xfrm>
      </p:grpSpPr>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1.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2.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3.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4.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slideLayout" Target="../slideLayouts/slideLayout5.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6.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CustomShape 1"/>
          <p:cNvSpPr/>
          <p:nvPr/>
        </p:nvSpPr>
        <p:spPr>
          <a:xfrm>
            <a:off x="11444760" y="0"/>
            <a:ext cx="744120" cy="685296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ffffff"/>
              </a:solidFill>
              <a:latin typeface="Arial"/>
              <a:ea typeface="DejaVu Sans"/>
            </a:endParaRPr>
          </a:p>
        </p:txBody>
      </p:sp>
      <p:sp>
        <p:nvSpPr>
          <p:cNvPr id="1" name="CustomShape 2"/>
          <p:cNvSpPr/>
          <p:nvPr/>
        </p:nvSpPr>
        <p:spPr>
          <a:xfrm>
            <a:off x="11438640" y="6453360"/>
            <a:ext cx="76104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8D89836E-3416-45CA-918C-DDF538DF7D67}" type="slidenum">
              <a:rPr b="0" lang="en-US"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2" name="CustomShape 3"/>
          <p:cNvSpPr/>
          <p:nvPr/>
        </p:nvSpPr>
        <p:spPr>
          <a:xfrm>
            <a:off x="912240" y="1268280"/>
            <a:ext cx="9210960" cy="3643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pic>
        <p:nvPicPr>
          <p:cNvPr id="3" name="Picture 19" descr=""/>
          <p:cNvPicPr/>
          <p:nvPr/>
        </p:nvPicPr>
        <p:blipFill>
          <a:blip r:embed="rId2"/>
          <a:stretch/>
        </p:blipFill>
        <p:spPr>
          <a:xfrm>
            <a:off x="0" y="0"/>
            <a:ext cx="3054960" cy="564840"/>
          </a:xfrm>
          <a:prstGeom prst="rect">
            <a:avLst/>
          </a:prstGeom>
          <a:ln w="0">
            <a:noFill/>
          </a:ln>
        </p:spPr>
      </p:pic>
      <p:pic>
        <p:nvPicPr>
          <p:cNvPr id="4" name="Grafik 2" descr=""/>
          <p:cNvPicPr/>
          <p:nvPr/>
        </p:nvPicPr>
        <p:blipFill>
          <a:blip r:embed="rId3"/>
          <a:stretch/>
        </p:blipFill>
        <p:spPr>
          <a:xfrm>
            <a:off x="7430400" y="134640"/>
            <a:ext cx="3700800" cy="516960"/>
          </a:xfrm>
          <a:prstGeom prst="rect">
            <a:avLst/>
          </a:prstGeom>
          <a:ln w="0">
            <a:noFill/>
          </a:ln>
        </p:spPr>
      </p:pic>
      <p:sp>
        <p:nvSpPr>
          <p:cNvPr id="5" name="CustomShape 4"/>
          <p:cNvSpPr/>
          <p:nvPr/>
        </p:nvSpPr>
        <p:spPr>
          <a:xfrm>
            <a:off x="912240" y="1268280"/>
            <a:ext cx="9210960" cy="3643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
        <p:nvSpPr>
          <p:cNvPr id="6" name="CustomShape 5"/>
          <p:cNvSpPr/>
          <p:nvPr/>
        </p:nvSpPr>
        <p:spPr>
          <a:xfrm>
            <a:off x="11444760" y="0"/>
            <a:ext cx="744120" cy="685296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ffffff"/>
              </a:solidFill>
              <a:latin typeface="Arial"/>
              <a:ea typeface="DejaVu Sans"/>
            </a:endParaRPr>
          </a:p>
        </p:txBody>
      </p:sp>
      <p:sp>
        <p:nvSpPr>
          <p:cNvPr id="7" name="CustomShape 6"/>
          <p:cNvSpPr/>
          <p:nvPr/>
        </p:nvSpPr>
        <p:spPr>
          <a:xfrm>
            <a:off x="0" y="6642720"/>
            <a:ext cx="1218456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en-US" sz="800" spc="-1" strike="noStrike">
                <a:solidFill>
                  <a:srgbClr val="a6a6a6"/>
                </a:solidFill>
                <a:latin typeface="DejaVu Sans"/>
                <a:ea typeface="DejaVu Sans"/>
              </a:rPr>
              <a:t>Emerging Technologies for the Circular Economy – TU Clausthal</a:t>
            </a:r>
            <a:endParaRPr b="0" lang="en-US" sz="800" spc="-1" strike="noStrike">
              <a:solidFill>
                <a:srgbClr val="000000"/>
              </a:solidFill>
              <a:latin typeface="Arial"/>
            </a:endParaRPr>
          </a:p>
        </p:txBody>
      </p:sp>
      <p:sp>
        <p:nvSpPr>
          <p:cNvPr id="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r>
              <a:rPr b="0" lang="en-US" sz="4400" spc="-1" strike="noStrike">
                <a:solidFill>
                  <a:srgbClr val="000000"/>
                </a:solidFill>
                <a:latin typeface="Arial"/>
              </a:rPr>
              <a:t>Click to edit the title text format</a:t>
            </a:r>
            <a:endParaRPr b="0" lang="en-US" sz="4400" spc="-1" strike="noStrike">
              <a:solidFill>
                <a:srgbClr val="000000"/>
              </a:solidFill>
              <a:latin typeface="Arial"/>
            </a:endParaRPr>
          </a:p>
        </p:txBody>
      </p:sp>
      <p:sp>
        <p:nvSpPr>
          <p:cNvPr id="9"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solidFill>
                  <a:srgbClr val="000000"/>
                </a:solidFill>
                <a:latin typeface="Arial"/>
              </a:rPr>
              <a:t>Click to edit the outline </a:t>
            </a:r>
            <a:r>
              <a:rPr b="0" lang="en-US" sz="3200" spc="-1" strike="noStrike">
                <a:solidFill>
                  <a:srgbClr val="000000"/>
                </a:solidFill>
                <a:latin typeface="Arial"/>
              </a:rPr>
              <a:t>text format</a:t>
            </a:r>
            <a:endParaRPr b="0" lang="en-US"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800" spc="-1" strike="noStrike">
                <a:solidFill>
                  <a:srgbClr val="000000"/>
                </a:solidFill>
                <a:latin typeface="Arial"/>
              </a:rPr>
              <a:t>Second Outline Level</a:t>
            </a:r>
            <a:endParaRPr b="0" lang="en-US"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2400" spc="-1" strike="noStrike">
                <a:solidFill>
                  <a:srgbClr val="000000"/>
                </a:solidFill>
                <a:latin typeface="Arial"/>
              </a:rPr>
              <a:t>Third Outline Level</a:t>
            </a:r>
            <a:endParaRPr b="0" lang="en-US"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2000" spc="-1" strike="noStrike">
                <a:solidFill>
                  <a:srgbClr val="000000"/>
                </a:solidFill>
                <a:latin typeface="Arial"/>
              </a:rPr>
              <a:t>Fourth Outline Level</a:t>
            </a:r>
            <a:endParaRPr b="0" lang="en-US"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a:t>
            </a:r>
            <a:r>
              <a:rPr b="0" lang="en-US" sz="2000" spc="-1" strike="noStrike">
                <a:solidFill>
                  <a:srgbClr val="000000"/>
                </a:solidFill>
                <a:latin typeface="Arial"/>
              </a:rPr>
              <a:t>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49" r:id="rId4"/>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0" name="CustomShape 1"/>
          <p:cNvSpPr/>
          <p:nvPr/>
        </p:nvSpPr>
        <p:spPr>
          <a:xfrm>
            <a:off x="11444760" y="0"/>
            <a:ext cx="744120" cy="685296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ffffff"/>
              </a:solidFill>
              <a:latin typeface="Arial"/>
              <a:ea typeface="DejaVu Sans"/>
            </a:endParaRPr>
          </a:p>
        </p:txBody>
      </p:sp>
      <p:sp>
        <p:nvSpPr>
          <p:cNvPr id="11" name="CustomShape 2"/>
          <p:cNvSpPr/>
          <p:nvPr/>
        </p:nvSpPr>
        <p:spPr>
          <a:xfrm>
            <a:off x="11438640" y="6453360"/>
            <a:ext cx="76104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E8311EBD-EDED-4F36-B72D-B5C6A76A178B}" type="slidenum">
              <a:rPr b="0" lang="en-US"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12" name="CustomShape 3"/>
          <p:cNvSpPr/>
          <p:nvPr/>
        </p:nvSpPr>
        <p:spPr>
          <a:xfrm>
            <a:off x="912240" y="1268280"/>
            <a:ext cx="9210960" cy="3643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pic>
        <p:nvPicPr>
          <p:cNvPr id="13" name="Picture 19" descr=""/>
          <p:cNvPicPr/>
          <p:nvPr/>
        </p:nvPicPr>
        <p:blipFill>
          <a:blip r:embed="rId2"/>
          <a:stretch/>
        </p:blipFill>
        <p:spPr>
          <a:xfrm>
            <a:off x="0" y="0"/>
            <a:ext cx="3054960" cy="564840"/>
          </a:xfrm>
          <a:prstGeom prst="rect">
            <a:avLst/>
          </a:prstGeom>
          <a:ln w="0">
            <a:noFill/>
          </a:ln>
        </p:spPr>
      </p:pic>
      <p:pic>
        <p:nvPicPr>
          <p:cNvPr id="14" name="Grafik 2" descr=""/>
          <p:cNvPicPr/>
          <p:nvPr/>
        </p:nvPicPr>
        <p:blipFill>
          <a:blip r:embed="rId3"/>
          <a:stretch/>
        </p:blipFill>
        <p:spPr>
          <a:xfrm>
            <a:off x="7430400" y="134640"/>
            <a:ext cx="3700800" cy="516960"/>
          </a:xfrm>
          <a:prstGeom prst="rect">
            <a:avLst/>
          </a:prstGeom>
          <a:ln w="0">
            <a:noFill/>
          </a:ln>
        </p:spPr>
      </p:pic>
      <p:sp>
        <p:nvSpPr>
          <p:cNvPr id="15" name="CustomShape 4"/>
          <p:cNvSpPr/>
          <p:nvPr/>
        </p:nvSpPr>
        <p:spPr>
          <a:xfrm>
            <a:off x="11444760" y="0"/>
            <a:ext cx="744120" cy="685296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ffffff"/>
              </a:solidFill>
              <a:latin typeface="Arial"/>
              <a:ea typeface="DejaVu Sans"/>
            </a:endParaRPr>
          </a:p>
        </p:txBody>
      </p:sp>
      <p:sp>
        <p:nvSpPr>
          <p:cNvPr id="16" name="CustomShape 5"/>
          <p:cNvSpPr/>
          <p:nvPr/>
        </p:nvSpPr>
        <p:spPr>
          <a:xfrm>
            <a:off x="11438640" y="6453360"/>
            <a:ext cx="76104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6EE26F93-E7D8-4DF4-B0DC-759E5A52CC51}" type="slidenum">
              <a:rPr b="0" lang="en-US"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17" name="CustomShape 6"/>
          <p:cNvSpPr/>
          <p:nvPr/>
        </p:nvSpPr>
        <p:spPr>
          <a:xfrm>
            <a:off x="0" y="6642720"/>
            <a:ext cx="1218456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en-US" sz="800" spc="-1" strike="noStrike">
                <a:solidFill>
                  <a:srgbClr val="a6a6a6"/>
                </a:solidFill>
                <a:latin typeface="DejaVu Sans"/>
                <a:ea typeface="DejaVu Sans"/>
              </a:rPr>
              <a:t>Emerging Technologies for the Circular Economy – TU Clausthal</a:t>
            </a:r>
            <a:endParaRPr b="0" lang="en-US" sz="800" spc="-1" strike="noStrike">
              <a:solidFill>
                <a:srgbClr val="000000"/>
              </a:solidFill>
              <a:latin typeface="Arial"/>
            </a:endParaRPr>
          </a:p>
        </p:txBody>
      </p:sp>
      <p:sp>
        <p:nvSpPr>
          <p:cNvPr id="1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r>
              <a:rPr b="0" lang="en-US" sz="4400" spc="-1" strike="noStrike">
                <a:solidFill>
                  <a:srgbClr val="000000"/>
                </a:solidFill>
                <a:latin typeface="Arial"/>
              </a:rPr>
              <a:t>Click to edit the title text format</a:t>
            </a:r>
            <a:endParaRPr b="0" lang="en-US" sz="4400" spc="-1" strike="noStrike">
              <a:solidFill>
                <a:srgbClr val="000000"/>
              </a:solidFill>
              <a:latin typeface="Arial"/>
            </a:endParaRPr>
          </a:p>
        </p:txBody>
      </p:sp>
      <p:sp>
        <p:nvSpPr>
          <p:cNvPr id="19"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solidFill>
                  <a:srgbClr val="000000"/>
                </a:solidFill>
                <a:latin typeface="Arial"/>
              </a:rPr>
              <a:t>Click to edit the outline </a:t>
            </a:r>
            <a:r>
              <a:rPr b="0" lang="en-US" sz="3200" spc="-1" strike="noStrike">
                <a:solidFill>
                  <a:srgbClr val="000000"/>
                </a:solidFill>
                <a:latin typeface="Arial"/>
              </a:rPr>
              <a:t>text format</a:t>
            </a:r>
            <a:endParaRPr b="0" lang="en-US"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800" spc="-1" strike="noStrike">
                <a:solidFill>
                  <a:srgbClr val="000000"/>
                </a:solidFill>
                <a:latin typeface="Arial"/>
              </a:rPr>
              <a:t>Second Outline Level</a:t>
            </a:r>
            <a:endParaRPr b="0" lang="en-US"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2400" spc="-1" strike="noStrike">
                <a:solidFill>
                  <a:srgbClr val="000000"/>
                </a:solidFill>
                <a:latin typeface="Arial"/>
              </a:rPr>
              <a:t>Third Outline Level</a:t>
            </a:r>
            <a:endParaRPr b="0" lang="en-US"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2000" spc="-1" strike="noStrike">
                <a:solidFill>
                  <a:srgbClr val="000000"/>
                </a:solidFill>
                <a:latin typeface="Arial"/>
              </a:rPr>
              <a:t>Fourth Outline Level</a:t>
            </a:r>
            <a:endParaRPr b="0" lang="en-US"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a:t>
            </a:r>
            <a:r>
              <a:rPr b="0" lang="en-US" sz="2000" spc="-1" strike="noStrike">
                <a:solidFill>
                  <a:srgbClr val="000000"/>
                </a:solidFill>
                <a:latin typeface="Arial"/>
              </a:rPr>
              <a:t>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a:t>
            </a:r>
            <a:r>
              <a:rPr b="0" lang="en-US" sz="2000" spc="-1" strike="noStrike">
                <a:solidFill>
                  <a:srgbClr val="000000"/>
                </a:solidFill>
                <a:latin typeface="Arial"/>
              </a:rPr>
              <a:t>h </a:t>
            </a:r>
            <a:r>
              <a:rPr b="0" lang="en-US" sz="2000" spc="-1" strike="noStrike">
                <a:solidFill>
                  <a:srgbClr val="000000"/>
                </a:solidFill>
                <a:latin typeface="Arial"/>
              </a:rPr>
              <a:t>Outline </a:t>
            </a:r>
            <a:r>
              <a:rPr b="0" lang="en-US" sz="2000" spc="-1" strike="noStrike">
                <a:solidFill>
                  <a:srgbClr val="000000"/>
                </a:solidFill>
                <a:latin typeface="Arial"/>
              </a:rPr>
              <a:t>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51" r:id="rId4"/>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0" name="CustomShape 1"/>
          <p:cNvSpPr/>
          <p:nvPr/>
        </p:nvSpPr>
        <p:spPr>
          <a:xfrm>
            <a:off x="11444760" y="0"/>
            <a:ext cx="744120" cy="685296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ffffff"/>
              </a:solidFill>
              <a:latin typeface="Arial"/>
              <a:ea typeface="DejaVu Sans"/>
            </a:endParaRPr>
          </a:p>
        </p:txBody>
      </p:sp>
      <p:sp>
        <p:nvSpPr>
          <p:cNvPr id="21" name="CustomShape 2"/>
          <p:cNvSpPr/>
          <p:nvPr/>
        </p:nvSpPr>
        <p:spPr>
          <a:xfrm>
            <a:off x="11438640" y="6453360"/>
            <a:ext cx="76104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1D40E5E5-FA41-4A9A-8EC9-8C3E1BBE1B72}"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22" name="CustomShape 3"/>
          <p:cNvSpPr/>
          <p:nvPr/>
        </p:nvSpPr>
        <p:spPr>
          <a:xfrm>
            <a:off x="912240" y="1268280"/>
            <a:ext cx="9210960" cy="3643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pic>
        <p:nvPicPr>
          <p:cNvPr id="23" name="Picture 19" descr="Logo_TUC_de_RGB"/>
          <p:cNvPicPr/>
          <p:nvPr/>
        </p:nvPicPr>
        <p:blipFill>
          <a:blip r:embed="rId2"/>
          <a:stretch/>
        </p:blipFill>
        <p:spPr>
          <a:xfrm>
            <a:off x="0" y="0"/>
            <a:ext cx="3054960" cy="564840"/>
          </a:xfrm>
          <a:prstGeom prst="rect">
            <a:avLst/>
          </a:prstGeom>
          <a:ln w="0">
            <a:noFill/>
          </a:ln>
        </p:spPr>
      </p:pic>
      <p:pic>
        <p:nvPicPr>
          <p:cNvPr id="24" name="Grafik 2" descr=""/>
          <p:cNvPicPr/>
          <p:nvPr/>
        </p:nvPicPr>
        <p:blipFill>
          <a:blip r:embed="rId3"/>
          <a:stretch/>
        </p:blipFill>
        <p:spPr>
          <a:xfrm>
            <a:off x="7430400" y="134640"/>
            <a:ext cx="3700800" cy="516960"/>
          </a:xfrm>
          <a:prstGeom prst="rect">
            <a:avLst/>
          </a:prstGeom>
          <a:ln w="0">
            <a:noFill/>
          </a:ln>
        </p:spPr>
      </p:pic>
      <p:sp>
        <p:nvSpPr>
          <p:cNvPr id="25" name="CustomShape 4"/>
          <p:cNvSpPr/>
          <p:nvPr/>
        </p:nvSpPr>
        <p:spPr>
          <a:xfrm>
            <a:off x="0" y="6642720"/>
            <a:ext cx="1217628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en-US" sz="800" spc="-1" strike="noStrike">
                <a:solidFill>
                  <a:srgbClr val="a6a6a6"/>
                </a:solidFill>
                <a:latin typeface="DejaVu Sans"/>
                <a:ea typeface="DejaVu Sans"/>
              </a:rPr>
              <a:t>Emerging Technologies for the Circular Economy – TU Clausthal</a:t>
            </a:r>
            <a:endParaRPr b="0" lang="en-US" sz="800" spc="-1" strike="noStrike">
              <a:solidFill>
                <a:srgbClr val="000000"/>
              </a:solidFill>
              <a:latin typeface="Arial"/>
            </a:endParaRPr>
          </a:p>
        </p:txBody>
      </p:sp>
      <p:sp>
        <p:nvSpPr>
          <p:cNvPr id="2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r>
              <a:rPr b="0" lang="en-US" sz="4400" spc="-1" strike="noStrike">
                <a:solidFill>
                  <a:srgbClr val="000000"/>
                </a:solidFill>
                <a:latin typeface="Arial"/>
              </a:rPr>
              <a:t>Click to edit the title text format</a:t>
            </a:r>
            <a:endParaRPr b="0" lang="en-US" sz="4400" spc="-1" strike="noStrike">
              <a:solidFill>
                <a:srgbClr val="000000"/>
              </a:solidFill>
              <a:latin typeface="Arial"/>
            </a:endParaRPr>
          </a:p>
        </p:txBody>
      </p:sp>
      <p:sp>
        <p:nvSpPr>
          <p:cNvPr id="27"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solidFill>
                  <a:srgbClr val="000000"/>
                </a:solidFill>
                <a:latin typeface="Arial"/>
              </a:rPr>
              <a:t>Click to edit the outline </a:t>
            </a:r>
            <a:r>
              <a:rPr b="0" lang="en-US" sz="3200" spc="-1" strike="noStrike">
                <a:solidFill>
                  <a:srgbClr val="000000"/>
                </a:solidFill>
                <a:latin typeface="Arial"/>
              </a:rPr>
              <a:t>text format</a:t>
            </a:r>
            <a:endParaRPr b="0" lang="en-US"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800" spc="-1" strike="noStrike">
                <a:solidFill>
                  <a:srgbClr val="000000"/>
                </a:solidFill>
                <a:latin typeface="Arial"/>
              </a:rPr>
              <a:t>Second Outline Level</a:t>
            </a:r>
            <a:endParaRPr b="0" lang="en-US"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2400" spc="-1" strike="noStrike">
                <a:solidFill>
                  <a:srgbClr val="000000"/>
                </a:solidFill>
                <a:latin typeface="Arial"/>
              </a:rPr>
              <a:t>Third Outline Level</a:t>
            </a:r>
            <a:endParaRPr b="0" lang="en-US"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2000" spc="-1" strike="noStrike">
                <a:solidFill>
                  <a:srgbClr val="000000"/>
                </a:solidFill>
                <a:latin typeface="Arial"/>
              </a:rPr>
              <a:t>Fourth Outline Level</a:t>
            </a:r>
            <a:endParaRPr b="0" lang="en-US"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a:t>
            </a:r>
            <a:r>
              <a:rPr b="0" lang="en-US" sz="2000" spc="-1" strike="noStrike">
                <a:solidFill>
                  <a:srgbClr val="000000"/>
                </a:solidFill>
                <a:latin typeface="Arial"/>
              </a:rPr>
              <a:t>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a:t>
            </a:r>
            <a:r>
              <a:rPr b="0" lang="en-US" sz="2000" spc="-1" strike="noStrike">
                <a:solidFill>
                  <a:srgbClr val="000000"/>
                </a:solidFill>
                <a:latin typeface="Arial"/>
              </a:rPr>
              <a:t>h </a:t>
            </a:r>
            <a:r>
              <a:rPr b="0" lang="en-US" sz="2000" spc="-1" strike="noStrike">
                <a:solidFill>
                  <a:srgbClr val="000000"/>
                </a:solidFill>
                <a:latin typeface="Arial"/>
              </a:rPr>
              <a:t>Outline </a:t>
            </a:r>
            <a:r>
              <a:rPr b="0" lang="en-US" sz="2000" spc="-1" strike="noStrike">
                <a:solidFill>
                  <a:srgbClr val="000000"/>
                </a:solidFill>
                <a:latin typeface="Arial"/>
              </a:rPr>
              <a:t>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53" r:id="rId4"/>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8" name="CustomShape 1"/>
          <p:cNvSpPr/>
          <p:nvPr/>
        </p:nvSpPr>
        <p:spPr>
          <a:xfrm>
            <a:off x="11444760" y="0"/>
            <a:ext cx="744120" cy="685296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ffffff"/>
              </a:solidFill>
              <a:latin typeface="Arial"/>
              <a:ea typeface="DejaVu Sans"/>
            </a:endParaRPr>
          </a:p>
        </p:txBody>
      </p:sp>
      <p:sp>
        <p:nvSpPr>
          <p:cNvPr id="29" name="CustomShape 2"/>
          <p:cNvSpPr/>
          <p:nvPr/>
        </p:nvSpPr>
        <p:spPr>
          <a:xfrm>
            <a:off x="11438640" y="6453360"/>
            <a:ext cx="76104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613FDC88-A810-466D-82C6-9113721CE82F}" type="slidenum">
              <a:rPr b="0" lang="en-US"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30" name="CustomShape 3"/>
          <p:cNvSpPr/>
          <p:nvPr/>
        </p:nvSpPr>
        <p:spPr>
          <a:xfrm>
            <a:off x="912240" y="1268280"/>
            <a:ext cx="9210960" cy="3643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pic>
        <p:nvPicPr>
          <p:cNvPr id="31" name="Picture 19" descr=""/>
          <p:cNvPicPr/>
          <p:nvPr/>
        </p:nvPicPr>
        <p:blipFill>
          <a:blip r:embed="rId2"/>
          <a:stretch/>
        </p:blipFill>
        <p:spPr>
          <a:xfrm>
            <a:off x="0" y="0"/>
            <a:ext cx="3054960" cy="564840"/>
          </a:xfrm>
          <a:prstGeom prst="rect">
            <a:avLst/>
          </a:prstGeom>
          <a:ln w="0">
            <a:noFill/>
          </a:ln>
        </p:spPr>
      </p:pic>
      <p:pic>
        <p:nvPicPr>
          <p:cNvPr id="32" name="Grafik 2" descr=""/>
          <p:cNvPicPr/>
          <p:nvPr/>
        </p:nvPicPr>
        <p:blipFill>
          <a:blip r:embed="rId3"/>
          <a:stretch/>
        </p:blipFill>
        <p:spPr>
          <a:xfrm>
            <a:off x="7430400" y="134640"/>
            <a:ext cx="3700800" cy="516960"/>
          </a:xfrm>
          <a:prstGeom prst="rect">
            <a:avLst/>
          </a:prstGeom>
          <a:ln w="0">
            <a:noFill/>
          </a:ln>
        </p:spPr>
      </p:pic>
      <p:sp>
        <p:nvSpPr>
          <p:cNvPr id="33" name="CustomShape 4"/>
          <p:cNvSpPr/>
          <p:nvPr/>
        </p:nvSpPr>
        <p:spPr>
          <a:xfrm>
            <a:off x="11444760" y="0"/>
            <a:ext cx="744120" cy="685296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ffffff"/>
              </a:solidFill>
              <a:latin typeface="Arial"/>
              <a:ea typeface="DejaVu Sans"/>
            </a:endParaRPr>
          </a:p>
        </p:txBody>
      </p:sp>
      <p:sp>
        <p:nvSpPr>
          <p:cNvPr id="34" name="CustomShape 5"/>
          <p:cNvSpPr/>
          <p:nvPr/>
        </p:nvSpPr>
        <p:spPr>
          <a:xfrm>
            <a:off x="11438640" y="6453360"/>
            <a:ext cx="76104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FE6564AD-C806-456B-82A3-600B5EF9EC23}" type="slidenum">
              <a:rPr b="0" lang="en-US"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35" name="CustomShape 6"/>
          <p:cNvSpPr/>
          <p:nvPr/>
        </p:nvSpPr>
        <p:spPr>
          <a:xfrm>
            <a:off x="0" y="6642720"/>
            <a:ext cx="1218456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en-US" sz="800" spc="-1" strike="noStrike">
                <a:solidFill>
                  <a:srgbClr val="a6a6a6"/>
                </a:solidFill>
                <a:latin typeface="DejaVu Sans"/>
                <a:ea typeface="DejaVu Sans"/>
              </a:rPr>
              <a:t>Emerging Technologies for the Circular Economy – TU Clausthal</a:t>
            </a:r>
            <a:endParaRPr b="0" lang="en-US" sz="800" spc="-1" strike="noStrike">
              <a:solidFill>
                <a:srgbClr val="000000"/>
              </a:solidFill>
              <a:latin typeface="Arial"/>
            </a:endParaRPr>
          </a:p>
        </p:txBody>
      </p:sp>
      <p:sp>
        <p:nvSpPr>
          <p:cNvPr id="3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r>
              <a:rPr b="0" lang="en-US" sz="4400" spc="-1" strike="noStrike">
                <a:solidFill>
                  <a:srgbClr val="000000"/>
                </a:solidFill>
                <a:latin typeface="Arial"/>
              </a:rPr>
              <a:t>Click to edit the title text format</a:t>
            </a:r>
            <a:endParaRPr b="0" lang="en-US" sz="4400" spc="-1" strike="noStrike">
              <a:solidFill>
                <a:srgbClr val="000000"/>
              </a:solidFill>
              <a:latin typeface="Arial"/>
            </a:endParaRPr>
          </a:p>
        </p:txBody>
      </p:sp>
      <p:sp>
        <p:nvSpPr>
          <p:cNvPr id="37"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solidFill>
                  <a:srgbClr val="000000"/>
                </a:solidFill>
                <a:latin typeface="Arial"/>
              </a:rPr>
              <a:t>Click to edit the outline </a:t>
            </a:r>
            <a:r>
              <a:rPr b="0" lang="en-US" sz="3200" spc="-1" strike="noStrike">
                <a:solidFill>
                  <a:srgbClr val="000000"/>
                </a:solidFill>
                <a:latin typeface="Arial"/>
              </a:rPr>
              <a:t>text format</a:t>
            </a:r>
            <a:endParaRPr b="0" lang="en-US"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800" spc="-1" strike="noStrike">
                <a:solidFill>
                  <a:srgbClr val="000000"/>
                </a:solidFill>
                <a:latin typeface="Arial"/>
              </a:rPr>
              <a:t>Second Outline Level</a:t>
            </a:r>
            <a:endParaRPr b="0" lang="en-US"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2400" spc="-1" strike="noStrike">
                <a:solidFill>
                  <a:srgbClr val="000000"/>
                </a:solidFill>
                <a:latin typeface="Arial"/>
              </a:rPr>
              <a:t>Third Outline Level</a:t>
            </a:r>
            <a:endParaRPr b="0" lang="en-US"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2000" spc="-1" strike="noStrike">
                <a:solidFill>
                  <a:srgbClr val="000000"/>
                </a:solidFill>
                <a:latin typeface="Arial"/>
              </a:rPr>
              <a:t>Fourth Outline Level</a:t>
            </a:r>
            <a:endParaRPr b="0" lang="en-US"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a:t>
            </a:r>
            <a:r>
              <a:rPr b="0" lang="en-US" sz="2000" spc="-1" strike="noStrike">
                <a:solidFill>
                  <a:srgbClr val="000000"/>
                </a:solidFill>
                <a:latin typeface="Arial"/>
              </a:rPr>
              <a:t>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a:t>
            </a:r>
            <a:r>
              <a:rPr b="0" lang="en-US" sz="2000" spc="-1" strike="noStrike">
                <a:solidFill>
                  <a:srgbClr val="000000"/>
                </a:solidFill>
                <a:latin typeface="Arial"/>
              </a:rPr>
              <a:t>h </a:t>
            </a:r>
            <a:r>
              <a:rPr b="0" lang="en-US" sz="2000" spc="-1" strike="noStrike">
                <a:solidFill>
                  <a:srgbClr val="000000"/>
                </a:solidFill>
                <a:latin typeface="Arial"/>
              </a:rPr>
              <a:t>Outline </a:t>
            </a:r>
            <a:r>
              <a:rPr b="0" lang="en-US" sz="2000" spc="-1" strike="noStrike">
                <a:solidFill>
                  <a:srgbClr val="000000"/>
                </a:solidFill>
                <a:latin typeface="Arial"/>
              </a:rPr>
              <a:t>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55" r:id="rId4"/>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8" name="CustomShape 1"/>
          <p:cNvSpPr/>
          <p:nvPr/>
        </p:nvSpPr>
        <p:spPr>
          <a:xfrm>
            <a:off x="0" y="6642720"/>
            <a:ext cx="1216800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en-US" sz="800" spc="-1" strike="noStrike">
                <a:solidFill>
                  <a:srgbClr val="a6a6a6"/>
                </a:solidFill>
                <a:latin typeface="DejaVu Sans"/>
                <a:ea typeface="DejaVu Sans"/>
              </a:rPr>
              <a:t>Emerging Technologies for the Circular Economy – TU Clausthal</a:t>
            </a:r>
            <a:endParaRPr b="0" lang="en-US" sz="800" spc="-1" strike="noStrike">
              <a:solidFill>
                <a:srgbClr val="000000"/>
              </a:solidFill>
              <a:latin typeface="Arial"/>
            </a:endParaRPr>
          </a:p>
        </p:txBody>
      </p:sp>
      <p:sp>
        <p:nvSpPr>
          <p:cNvPr id="3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r>
              <a:rPr b="0" lang="en-US" sz="4400" spc="-1" strike="noStrike">
                <a:solidFill>
                  <a:srgbClr val="000000"/>
                </a:solidFill>
                <a:latin typeface="Arial"/>
              </a:rPr>
              <a:t>Click to edit the title text format</a:t>
            </a:r>
            <a:endParaRPr b="0" lang="en-US" sz="4400" spc="-1" strike="noStrike">
              <a:solidFill>
                <a:srgbClr val="000000"/>
              </a:solidFill>
              <a:latin typeface="Arial"/>
            </a:endParaRPr>
          </a:p>
        </p:txBody>
      </p:sp>
      <p:sp>
        <p:nvSpPr>
          <p:cNvPr id="40"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solidFill>
                  <a:srgbClr val="000000"/>
                </a:solidFill>
                <a:latin typeface="Arial"/>
              </a:rPr>
              <a:t>Click to edit the outline </a:t>
            </a:r>
            <a:r>
              <a:rPr b="0" lang="en-US" sz="3200" spc="-1" strike="noStrike">
                <a:solidFill>
                  <a:srgbClr val="000000"/>
                </a:solidFill>
                <a:latin typeface="Arial"/>
              </a:rPr>
              <a:t>text format</a:t>
            </a:r>
            <a:endParaRPr b="0" lang="en-US"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800" spc="-1" strike="noStrike">
                <a:solidFill>
                  <a:srgbClr val="000000"/>
                </a:solidFill>
                <a:latin typeface="Arial"/>
              </a:rPr>
              <a:t>Second Outline Level</a:t>
            </a:r>
            <a:endParaRPr b="0" lang="en-US"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2400" spc="-1" strike="noStrike">
                <a:solidFill>
                  <a:srgbClr val="000000"/>
                </a:solidFill>
                <a:latin typeface="Arial"/>
              </a:rPr>
              <a:t>Third Outline Level</a:t>
            </a:r>
            <a:endParaRPr b="0" lang="en-US"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2000" spc="-1" strike="noStrike">
                <a:solidFill>
                  <a:srgbClr val="000000"/>
                </a:solidFill>
                <a:latin typeface="Arial"/>
              </a:rPr>
              <a:t>Fourth Outline Level</a:t>
            </a:r>
            <a:endParaRPr b="0" lang="en-US"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a:t>
            </a:r>
            <a:r>
              <a:rPr b="0" lang="en-US" sz="2000" spc="-1" strike="noStrike">
                <a:solidFill>
                  <a:srgbClr val="000000"/>
                </a:solidFill>
                <a:latin typeface="Arial"/>
              </a:rPr>
              <a:t>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a:t>
            </a:r>
            <a:r>
              <a:rPr b="0" lang="en-US" sz="2000" spc="-1" strike="noStrike">
                <a:solidFill>
                  <a:srgbClr val="000000"/>
                </a:solidFill>
                <a:latin typeface="Arial"/>
              </a:rPr>
              <a:t>h </a:t>
            </a:r>
            <a:r>
              <a:rPr b="0" lang="en-US" sz="2000" spc="-1" strike="noStrike">
                <a:solidFill>
                  <a:srgbClr val="000000"/>
                </a:solidFill>
                <a:latin typeface="Arial"/>
              </a:rPr>
              <a:t>Outline </a:t>
            </a:r>
            <a:r>
              <a:rPr b="0" lang="en-US" sz="2000" spc="-1" strike="noStrike">
                <a:solidFill>
                  <a:srgbClr val="000000"/>
                </a:solidFill>
                <a:latin typeface="Arial"/>
              </a:rPr>
              <a:t>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57" r:id="rId2"/>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1" name="CustomShape 1"/>
          <p:cNvSpPr/>
          <p:nvPr/>
        </p:nvSpPr>
        <p:spPr>
          <a:xfrm>
            <a:off x="11444760" y="0"/>
            <a:ext cx="722880" cy="683172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ffffff"/>
              </a:solidFill>
              <a:latin typeface="Arial"/>
              <a:ea typeface="DejaVu Sans"/>
            </a:endParaRPr>
          </a:p>
        </p:txBody>
      </p:sp>
      <p:sp>
        <p:nvSpPr>
          <p:cNvPr id="42" name="CustomShape 2"/>
          <p:cNvSpPr/>
          <p:nvPr/>
        </p:nvSpPr>
        <p:spPr>
          <a:xfrm>
            <a:off x="11438640" y="6453360"/>
            <a:ext cx="739800" cy="3639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7ABCC4D2-1DD9-45F1-9EB3-CEAD293966B9}" type="slidenum">
              <a:rPr b="0" lang="en-US" sz="1800" spc="-1" strike="noStrike">
                <a:solidFill>
                  <a:srgbClr val="808080"/>
                </a:solidFill>
                <a:latin typeface="Arial"/>
                <a:ea typeface="DejaVu Sans"/>
              </a:rPr>
              <a:t>&lt;number&gt;</a:t>
            </a:fld>
            <a:endParaRPr b="0" lang="en-US" sz="1800" spc="-1" strike="noStrike">
              <a:solidFill>
                <a:srgbClr val="000000"/>
              </a:solidFill>
              <a:latin typeface="Arial"/>
            </a:endParaRPr>
          </a:p>
        </p:txBody>
      </p:sp>
      <p:sp>
        <p:nvSpPr>
          <p:cNvPr id="43" name="CustomShape 3"/>
          <p:cNvSpPr/>
          <p:nvPr/>
        </p:nvSpPr>
        <p:spPr>
          <a:xfrm>
            <a:off x="912240" y="1268280"/>
            <a:ext cx="9189720" cy="3430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pic>
        <p:nvPicPr>
          <p:cNvPr id="44" name="Picture 19" descr="Logo_TUC_de_RGB"/>
          <p:cNvPicPr/>
          <p:nvPr/>
        </p:nvPicPr>
        <p:blipFill>
          <a:blip r:embed="rId2"/>
          <a:stretch/>
        </p:blipFill>
        <p:spPr>
          <a:xfrm>
            <a:off x="0" y="0"/>
            <a:ext cx="3033720" cy="543600"/>
          </a:xfrm>
          <a:prstGeom prst="rect">
            <a:avLst/>
          </a:prstGeom>
          <a:ln w="0">
            <a:noFill/>
          </a:ln>
        </p:spPr>
      </p:pic>
      <p:pic>
        <p:nvPicPr>
          <p:cNvPr id="45" name="Grafik 2" descr=""/>
          <p:cNvPicPr/>
          <p:nvPr/>
        </p:nvPicPr>
        <p:blipFill>
          <a:blip r:embed="rId3"/>
          <a:stretch/>
        </p:blipFill>
        <p:spPr>
          <a:xfrm>
            <a:off x="7430400" y="134640"/>
            <a:ext cx="3679560" cy="495720"/>
          </a:xfrm>
          <a:prstGeom prst="rect">
            <a:avLst/>
          </a:prstGeom>
          <a:ln w="0">
            <a:noFill/>
          </a:ln>
        </p:spPr>
      </p:pic>
      <p:sp>
        <p:nvSpPr>
          <p:cNvPr id="46" name="CustomShape 4"/>
          <p:cNvSpPr/>
          <p:nvPr/>
        </p:nvSpPr>
        <p:spPr>
          <a:xfrm>
            <a:off x="912240" y="1268280"/>
            <a:ext cx="9189720" cy="3430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
        <p:nvSpPr>
          <p:cNvPr id="47" name="CustomShape 5"/>
          <p:cNvSpPr/>
          <p:nvPr/>
        </p:nvSpPr>
        <p:spPr>
          <a:xfrm>
            <a:off x="11444760" y="0"/>
            <a:ext cx="722880" cy="683172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ffffff"/>
              </a:solidFill>
              <a:latin typeface="Arial"/>
              <a:ea typeface="DejaVu Sans"/>
            </a:endParaRPr>
          </a:p>
        </p:txBody>
      </p:sp>
      <p:sp>
        <p:nvSpPr>
          <p:cNvPr id="48" name="CustomShape 6"/>
          <p:cNvSpPr/>
          <p:nvPr/>
        </p:nvSpPr>
        <p:spPr>
          <a:xfrm>
            <a:off x="0" y="6642720"/>
            <a:ext cx="1216584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en-US" sz="800" spc="-1" strike="noStrike">
                <a:solidFill>
                  <a:srgbClr val="a6a6a6"/>
                </a:solidFill>
                <a:latin typeface="DejaVu Sans"/>
                <a:ea typeface="DejaVu Sans"/>
              </a:rPr>
              <a:t>Emerging Technologies for the Circular Economy – TU Clausthal</a:t>
            </a:r>
            <a:endParaRPr b="0" lang="en-US" sz="800" spc="-1" strike="noStrike">
              <a:solidFill>
                <a:srgbClr val="000000"/>
              </a:solidFill>
              <a:latin typeface="Arial"/>
            </a:endParaRPr>
          </a:p>
        </p:txBody>
      </p:sp>
      <p:sp>
        <p:nvSpPr>
          <p:cNvPr id="4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r>
              <a:rPr b="0" lang="en-US" sz="4400" spc="-1" strike="noStrike">
                <a:solidFill>
                  <a:srgbClr val="000000"/>
                </a:solidFill>
                <a:latin typeface="Arial"/>
              </a:rPr>
              <a:t>Click to edit the title text format</a:t>
            </a:r>
            <a:endParaRPr b="0" lang="en-US" sz="4400" spc="-1" strike="noStrike">
              <a:solidFill>
                <a:srgbClr val="000000"/>
              </a:solidFill>
              <a:latin typeface="Arial"/>
            </a:endParaRPr>
          </a:p>
        </p:txBody>
      </p:sp>
      <p:sp>
        <p:nvSpPr>
          <p:cNvPr id="50"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solidFill>
                  <a:srgbClr val="000000"/>
                </a:solidFill>
                <a:latin typeface="Arial"/>
              </a:rPr>
              <a:t>Click to edit the outline text format</a:t>
            </a:r>
            <a:endParaRPr b="0" lang="en-US"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800" spc="-1" strike="noStrike">
                <a:solidFill>
                  <a:srgbClr val="000000"/>
                </a:solidFill>
                <a:latin typeface="Arial"/>
              </a:rPr>
              <a:t>Second Outline Level</a:t>
            </a:r>
            <a:endParaRPr b="0" lang="en-US"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2400" spc="-1" strike="noStrike">
                <a:solidFill>
                  <a:srgbClr val="000000"/>
                </a:solidFill>
                <a:latin typeface="Arial"/>
              </a:rPr>
              <a:t>Third Outline Level</a:t>
            </a:r>
            <a:endParaRPr b="0" lang="en-US"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2000" spc="-1" strike="noStrike">
                <a:solidFill>
                  <a:srgbClr val="000000"/>
                </a:solidFill>
                <a:latin typeface="Arial"/>
              </a:rPr>
              <a:t>Fourth Outline Level</a:t>
            </a:r>
            <a:endParaRPr b="0" lang="en-US"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59" r:id="rId4"/>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1.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2.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3.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4.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5.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hyperlink" Target="https://creativecommons.org/publicdomain/zero/1.0/deed.en" TargetMode="External"/><Relationship Id="rId3" Type="http://schemas.openxmlformats.org/officeDocument/2006/relationships/slideLayout" Target="../slideLayouts/slideLayout2.xml"/>
</Relationships>
</file>

<file path=ppt/slides/_rels/slide16.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2.xml"/>
</Relationships>
</file>

<file path=ppt/slides/_rels/slide17.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2.xml"/>
</Relationships>
</file>

<file path=ppt/slides/_rels/slide18.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9.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slideLayout" Target="../slideLayouts/slideLayout2.xml"/>
</Relationships>
</file>

<file path=ppt/slides/_rels/slide2.xml.rels><?xml version="1.0" encoding="UTF-8"?>
<Relationships xmlns="http://schemas.openxmlformats.org/package/2006/relationships"><Relationship Id="rId1" Type="http://schemas.openxmlformats.org/officeDocument/2006/relationships/hyperlink" Target="https://creativecommons.org/licenses/by-sa/4.0/" TargetMode="External"/><Relationship Id="rId2" Type="http://schemas.openxmlformats.org/officeDocument/2006/relationships/hyperlink" Target="https://github.com/ETCE-LAB/teaching-material/tree/master/Emerging-Technologies-for-the-Circular-Economy" TargetMode="External"/><Relationship Id="rId3" Type="http://schemas.openxmlformats.org/officeDocument/2006/relationships/slideLayout" Target="../slideLayouts/slideLayout2.xml"/>
</Relationships>
</file>

<file path=ppt/slides/_rels/slide20.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slideLayout" Target="../slideLayouts/slideLayout2.xml"/>
</Relationships>
</file>

<file path=ppt/slides/_rels/slide21.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slideLayout" Target="../slideLayouts/slideLayout2.xml"/>
</Relationships>
</file>

<file path=ppt/slides/_rels/slide22.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1.png"/><Relationship Id="rId3" Type="http://schemas.openxmlformats.org/officeDocument/2006/relationships/image" Target="../media/image11.png"/><Relationship Id="rId4" Type="http://schemas.openxmlformats.org/officeDocument/2006/relationships/image" Target="../media/image11.png"/><Relationship Id="rId5" Type="http://schemas.openxmlformats.org/officeDocument/2006/relationships/image" Target="../media/image11.png"/><Relationship Id="rId6" Type="http://schemas.openxmlformats.org/officeDocument/2006/relationships/image" Target="../media/image11.png"/><Relationship Id="rId7" Type="http://schemas.openxmlformats.org/officeDocument/2006/relationships/image" Target="../media/image11.png"/><Relationship Id="rId8" Type="http://schemas.openxmlformats.org/officeDocument/2006/relationships/slideLayout" Target="../slideLayouts/slideLayout2.xml"/>
</Relationships>
</file>

<file path=ppt/slides/_rels/slide23.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24.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slideLayout" Target="../slideLayouts/slideLayout2.xml"/>
</Relationships>
</file>

<file path=ppt/slides/_rels/slide25.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26.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27.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image" Target="../media/image14.png"/><Relationship Id="rId3" Type="http://schemas.openxmlformats.org/officeDocument/2006/relationships/image" Target="../media/image15.png"/><Relationship Id="rId4" Type="http://schemas.openxmlformats.org/officeDocument/2006/relationships/slideLayout" Target="../slideLayouts/slideLayout2.xml"/>
</Relationships>
</file>

<file path=ppt/slides/_rels/slide29.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3.xml.rels><?xml version="1.0" encoding="UTF-8"?>
<Relationships xmlns="http://schemas.openxmlformats.org/package/2006/relationships"><Relationship Id="rId1" Type="http://schemas.openxmlformats.org/officeDocument/2006/relationships/hyperlink" Target="https://github.com/sebischair/bbse" TargetMode="External"/><Relationship Id="rId2" Type="http://schemas.openxmlformats.org/officeDocument/2006/relationships/slideLayout" Target="../slideLayouts/slideLayout2.xml"/>
</Relationships>
</file>

<file path=ppt/slides/_rels/slide30.xml.rels><?xml version="1.0" encoding="UTF-8"?>
<Relationships xmlns="http://schemas.openxmlformats.org/package/2006/relationships"><Relationship Id="rId1" Type="http://schemas.openxmlformats.org/officeDocument/2006/relationships/hyperlink" Target="https://elementus.io/token-sales-history" TargetMode="External"/><Relationship Id="rId2" Type="http://schemas.openxmlformats.org/officeDocument/2006/relationships/slideLayout" Target="../slideLayouts/slideLayout2.xml"/>
</Relationships>
</file>

<file path=ppt/slides/_rels/slide31.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slideLayout" Target="../slideLayouts/slideLayout2.xml"/>
</Relationships>
</file>

<file path=ppt/slides/_rels/slide32.xml.rels><?xml version="1.0" encoding="UTF-8"?>
<Relationships xmlns="http://schemas.openxmlformats.org/package/2006/relationships"><Relationship Id="rId1" Type="http://schemas.openxmlformats.org/officeDocument/2006/relationships/hyperlink" Target="https://twitter.com/boschglobal/status/844131521426538497?lang=en" TargetMode="External"/><Relationship Id="rId2" Type="http://schemas.openxmlformats.org/officeDocument/2006/relationships/image" Target="../media/image17.png"/><Relationship Id="rId3" Type="http://schemas.openxmlformats.org/officeDocument/2006/relationships/slideLayout" Target="../slideLayouts/slideLayout2.xml"/>
</Relationships>
</file>

<file path=ppt/slides/_rels/slide33.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34.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2.xml"/>
</Relationships>
</file>

<file path=ppt/slides/_rels/slide35.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slideLayout" Target="../slideLayouts/slideLayout2.xml"/>
</Relationships>
</file>

<file path=ppt/slides/_rels/slide36.xml.rels><?xml version="1.0" encoding="UTF-8"?>
<Relationships xmlns="http://schemas.openxmlformats.org/package/2006/relationships"><Relationship Id="rId1" Type="http://schemas.openxmlformats.org/officeDocument/2006/relationships/hyperlink" Target="http://blog.softwaremill.com/" TargetMode="External"/><Relationship Id="rId2" Type="http://schemas.openxmlformats.org/officeDocument/2006/relationships/image" Target="../media/image20.png"/><Relationship Id="rId3" Type="http://schemas.openxmlformats.org/officeDocument/2006/relationships/slideLayout" Target="../slideLayouts/slideLayout2.xml"/>
</Relationships>
</file>

<file path=ppt/slides/_rels/slide37.xml.rels><?xml version="1.0" encoding="UTF-8"?>
<Relationships xmlns="http://schemas.openxmlformats.org/package/2006/relationships"><Relationship Id="rId1" Type="http://schemas.openxmlformats.org/officeDocument/2006/relationships/hyperlink" Target="http://blog.softwaremill.com/" TargetMode="External"/><Relationship Id="rId2" Type="http://schemas.openxmlformats.org/officeDocument/2006/relationships/image" Target="../media/image21.png"/><Relationship Id="rId3" Type="http://schemas.openxmlformats.org/officeDocument/2006/relationships/slideLayout" Target="../slideLayouts/slideLayout2.xml"/>
</Relationships>
</file>

<file path=ppt/slides/_rels/slide38.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39.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40.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41.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2.xml"/>
</Relationships>
</file>

<file path=ppt/slides/_rels/slide42.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43.xml.rels><?xml version="1.0" encoding="UTF-8"?>
<Relationships xmlns="http://schemas.openxmlformats.org/package/2006/relationships"><Relationship Id="rId1" Type="http://schemas.openxmlformats.org/officeDocument/2006/relationships/image" Target="../media/image23.png"/><Relationship Id="rId2" Type="http://schemas.openxmlformats.org/officeDocument/2006/relationships/slideLayout" Target="../slideLayouts/slideLayout2.xml"/>
</Relationships>
</file>

<file path=ppt/slides/_rels/slide44.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slideLayout" Target="../slideLayouts/slideLayout2.xml"/>
</Relationships>
</file>

<file path=ppt/slides/_rels/slide45.xml.rels><?xml version="1.0" encoding="UTF-8"?>
<Relationships xmlns="http://schemas.openxmlformats.org/package/2006/relationships"><Relationship Id="rId1" Type="http://schemas.openxmlformats.org/officeDocument/2006/relationships/image" Target="../media/image25.png"/><Relationship Id="rId2" Type="http://schemas.openxmlformats.org/officeDocument/2006/relationships/slideLayout" Target="../slideLayouts/slideLayout2.xml"/>
</Relationships>
</file>

<file path=ppt/slides/_rels/slide46.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slideLayout" Target="../slideLayouts/slideLayout2.xml"/>
</Relationships>
</file>

<file path=ppt/slides/_rels/slide47.xml.rels><?xml version="1.0" encoding="UTF-8"?>
<Relationships xmlns="http://schemas.openxmlformats.org/package/2006/relationships"><Relationship Id="rId1" Type="http://schemas.openxmlformats.org/officeDocument/2006/relationships/image" Target="../media/image27.png"/><Relationship Id="rId2" Type="http://schemas.openxmlformats.org/officeDocument/2006/relationships/slideLayout" Target="../slideLayouts/slideLayout2.xml"/>
</Relationships>
</file>

<file path=ppt/slides/_rels/slide48.xml.rels><?xml version="1.0" encoding="UTF-8"?>
<Relationships xmlns="http://schemas.openxmlformats.org/package/2006/relationships"><Relationship Id="rId1" Type="http://schemas.openxmlformats.org/officeDocument/2006/relationships/image" Target="../media/image28.png"/><Relationship Id="rId2" Type="http://schemas.openxmlformats.org/officeDocument/2006/relationships/slideLayout" Target="../slideLayouts/slideLayout2.xml"/>
</Relationships>
</file>

<file path=ppt/slides/_rels/slide49.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5.xml.rels><?xml version="1.0" encoding="UTF-8"?>
<Relationships xmlns="http://schemas.openxmlformats.org/package/2006/relationships"><Relationship Id="rId1" Type="http://schemas.openxmlformats.org/officeDocument/2006/relationships/hyperlink" Target="https://evasys.tu-clausthal.de/evasys/online.php?pswd=6QHW8" TargetMode="External"/><Relationship Id="rId2" Type="http://schemas.openxmlformats.org/officeDocument/2006/relationships/image" Target="../media/image3.png"/><Relationship Id="rId3" Type="http://schemas.openxmlformats.org/officeDocument/2006/relationships/slideLayout" Target="../slideLayouts/slideLayout2.xml"/>
</Relationships>
</file>

<file path=ppt/slides/_rels/slide50.xml.rels><?xml version="1.0" encoding="UTF-8"?>
<Relationships xmlns="http://schemas.openxmlformats.org/package/2006/relationships"><Relationship Id="rId1" Type="http://schemas.openxmlformats.org/officeDocument/2006/relationships/image" Target="../media/image29.png"/><Relationship Id="rId2" Type="http://schemas.openxmlformats.org/officeDocument/2006/relationships/slideLayout" Target="../slideLayouts/slideLayout2.xml"/>
</Relationships>
</file>

<file path=ppt/slides/_rels/slide51.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52.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53.xml.rels><?xml version="1.0" encoding="UTF-8"?>
<Relationships xmlns="http://schemas.openxmlformats.org/package/2006/relationships"><Relationship Id="rId1" Type="http://schemas.openxmlformats.org/officeDocument/2006/relationships/image" Target="../media/image30.png"/><Relationship Id="rId2" Type="http://schemas.openxmlformats.org/officeDocument/2006/relationships/slideLayout" Target="../slideLayouts/slideLayout2.xml"/>
</Relationships>
</file>

<file path=ppt/slides/_rels/slide54.xml.rels><?xml version="1.0" encoding="UTF-8"?>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2.xml"/>
</Relationships>
</file>

<file path=ppt/slides/_rels/slide55.xml.rels><?xml version="1.0" encoding="UTF-8"?>
<Relationships xmlns="http://schemas.openxmlformats.org/package/2006/relationships"><Relationship Id="rId1" Type="http://schemas.openxmlformats.org/officeDocument/2006/relationships/image" Target="../media/image32.png"/><Relationship Id="rId2" Type="http://schemas.openxmlformats.org/officeDocument/2006/relationships/slideLayout" Target="../slideLayouts/slideLayout2.xml"/>
</Relationships>
</file>

<file path=ppt/slides/_rels/slide56.xml.rels><?xml version="1.0" encoding="UTF-8"?>
<Relationships xmlns="http://schemas.openxmlformats.org/package/2006/relationships"><Relationship Id="rId1" Type="http://schemas.openxmlformats.org/officeDocument/2006/relationships/image" Target="../media/image33.png"/><Relationship Id="rId2" Type="http://schemas.openxmlformats.org/officeDocument/2006/relationships/slideLayout" Target="../slideLayouts/slideLayout2.xml"/>
</Relationships>
</file>

<file path=ppt/slides/_rels/slide57.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58.xml.rels><?xml version="1.0" encoding="UTF-8"?>
<Relationships xmlns="http://schemas.openxmlformats.org/package/2006/relationships"><Relationship Id="rId1" Type="http://schemas.openxmlformats.org/officeDocument/2006/relationships/image" Target="../media/image34.png"/><Relationship Id="rId2" Type="http://schemas.openxmlformats.org/officeDocument/2006/relationships/slideLayout" Target="../slideLayouts/slideLayout2.xml"/>
</Relationships>
</file>

<file path=ppt/slides/_rels/slide59.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6.xml.rels><?xml version="1.0" encoding="UTF-8"?>
<Relationships xmlns="http://schemas.openxmlformats.org/package/2006/relationships"><Relationship Id="rId1" Type="http://schemas.openxmlformats.org/officeDocument/2006/relationships/hyperlink" Target="https://evasys.tu-clausthal.de/evasys/online.php?pswd=SR3JJ" TargetMode="External"/><Relationship Id="rId2" Type="http://schemas.openxmlformats.org/officeDocument/2006/relationships/image" Target="../media/image4.png"/><Relationship Id="rId3" Type="http://schemas.openxmlformats.org/officeDocument/2006/relationships/slideLayout" Target="../slideLayouts/slideLayout3.xml"/>
</Relationships>
</file>

<file path=ppt/slides/_rels/slide60.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61.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62.xml.rels><?xml version="1.0" encoding="UTF-8"?>
<Relationships xmlns="http://schemas.openxmlformats.org/package/2006/relationships"><Relationship Id="rId1" Type="http://schemas.openxmlformats.org/officeDocument/2006/relationships/hyperlink" Target="https://doi.org/10.1007/s13389-012-0027-1" TargetMode="External"/><Relationship Id="rId2" Type="http://schemas.openxmlformats.org/officeDocument/2006/relationships/slideLayout" Target="../slideLayouts/slideLayout2.xml"/>
</Relationships>
</file>

<file path=ppt/slides/_rels/slide63.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64.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65.xml.rels><?xml version="1.0" encoding="UTF-8"?>
<Relationships xmlns="http://schemas.openxmlformats.org/package/2006/relationships"><Relationship Id="rId1" Type="http://schemas.openxmlformats.org/officeDocument/2006/relationships/image" Target="../media/image35.png"/><Relationship Id="rId2" Type="http://schemas.openxmlformats.org/officeDocument/2006/relationships/slideLayout" Target="../slideLayouts/slideLayout2.xml"/>
</Relationships>
</file>

<file path=ppt/slides/_rels/slide66.xml.rels><?xml version="1.0" encoding="UTF-8"?>
<Relationships xmlns="http://schemas.openxmlformats.org/package/2006/relationships"><Relationship Id="rId1" Type="http://schemas.openxmlformats.org/officeDocument/2006/relationships/hyperlink" Target="https://cr.yp.to/hash/collisioncost-20090517.pdf" TargetMode="External"/><Relationship Id="rId2" Type="http://schemas.openxmlformats.org/officeDocument/2006/relationships/hyperlink" Target="https://doi.org/10.1137/S0097539795293172" TargetMode="External"/><Relationship Id="rId3" Type="http://schemas.openxmlformats.org/officeDocument/2006/relationships/slideLayout" Target="../slideLayouts/slideLayout2.xml"/>
</Relationships>
</file>

<file path=ppt/slides/_rels/slide67.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68.xml.rels><?xml version="1.0" encoding="UTF-8"?>
<Relationships xmlns="http://schemas.openxmlformats.org/package/2006/relationships"><Relationship Id="rId1" Type="http://schemas.openxmlformats.org/officeDocument/2006/relationships/hyperlink" Target="https://bitcoin.org/bitcoin.pdf" TargetMode="External"/><Relationship Id="rId2" Type="http://schemas.openxmlformats.org/officeDocument/2006/relationships/hyperlink" Target="https://github.com/ethereum/wiki/wiki/White-Paper" TargetMode="External"/><Relationship Id="rId3" Type="http://schemas.openxmlformats.org/officeDocument/2006/relationships/hyperlink" Target="https://www.rheinwerk-verlag.de/blockchain-fur-entwickler_4677/" TargetMode="External"/><Relationship Id="rId4" Type="http://schemas.openxmlformats.org/officeDocument/2006/relationships/hyperlink" Target="https://www.springer.com/gp/book/9783030030346" TargetMode="External"/><Relationship Id="rId5" Type="http://schemas.openxmlformats.org/officeDocument/2006/relationships/hyperlink" Target="http://www.lifewithalacrity.com/2016/04/the-path-to-self-soverereign-identity.html" TargetMode="External"/><Relationship Id="rId6" Type="http://schemas.openxmlformats.org/officeDocument/2006/relationships/hyperlink" Target="https://ieeexplore.ieee.org/stamp/stamp.jsp?arnumber=8123011" TargetMode="External"/><Relationship Id="rId7" Type="http://schemas.openxmlformats.org/officeDocument/2006/relationships/hyperlink" Target="https://drops.dagstuhl.de/opus/volltexte/2017/8016/pdf/LIPIcs-DISC-2017-1.pdf" TargetMode="External"/><Relationship Id="rId8" Type="http://schemas.openxmlformats.org/officeDocument/2006/relationships/hyperlink" Target="https://ethereum.org/developers/" TargetMode="External"/><Relationship Id="rId9" Type="http://schemas.openxmlformats.org/officeDocument/2006/relationships/hyperlink" Target="https://github.com/sebischair/bbse" TargetMode="External"/><Relationship Id="rId10" Type="http://schemas.openxmlformats.org/officeDocument/2006/relationships/slideLayout" Target="../slideLayouts/slideLayout4.xml"/>
</Relationships>
</file>

<file path=ppt/slides/_rels/slide69.xml.rels><?xml version="1.0" encoding="UTF-8"?>
<Relationships xmlns="http://schemas.openxmlformats.org/package/2006/relationships"><Relationship Id="rId1" Type="http://schemas.openxmlformats.org/officeDocument/2006/relationships/slideLayout" Target="../slideLayouts/slideLayout5.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70.xml.rels><?xml version="1.0" encoding="UTF-8"?>
<Relationships xmlns="http://schemas.openxmlformats.org/package/2006/relationships"><Relationship Id="rId1" Type="http://schemas.openxmlformats.org/officeDocument/2006/relationships/image" Target="../media/image36.png"/><Relationship Id="rId2" Type="http://schemas.openxmlformats.org/officeDocument/2006/relationships/slideLayout" Target="../slideLayouts/slideLayout6.xml"/>
</Relationships>
</file>

<file path=ppt/slides/_rels/slide71.xml.rels><?xml version="1.0" encoding="UTF-8"?>
<Relationships xmlns="http://schemas.openxmlformats.org/package/2006/relationships"><Relationship Id="rId1" Type="http://schemas.openxmlformats.org/officeDocument/2006/relationships/hyperlink" Target="https://ltg.etce-lab.de/" TargetMode="External"/><Relationship Id="rId2" Type="http://schemas.openxmlformats.org/officeDocument/2006/relationships/slideLayout" Target="../slideLayouts/slideLayout6.xml"/>
</Relationships>
</file>

<file path=ppt/slides/_rels/slide72.xml.rels><?xml version="1.0" encoding="UTF-8"?>
<Relationships xmlns="http://schemas.openxmlformats.org/package/2006/relationships"><Relationship Id="rId1" Type="http://schemas.openxmlformats.org/officeDocument/2006/relationships/slideLayout" Target="../slideLayouts/slideLayout4.xml"/>
</Relationships>
</file>

<file path=ppt/slides/_rels/slide8.xml.rels><?xml version="1.0" encoding="UTF-8"?>
<Relationships xmlns="http://schemas.openxmlformats.org/package/2006/relationships"><Relationship Id="rId1" Type="http://schemas.openxmlformats.org/officeDocument/2006/relationships/hyperlink" Target="https://creativecommons.org/publicdomain/zero/1.0/deed.en" TargetMode="External"/><Relationship Id="rId2" Type="http://schemas.openxmlformats.org/officeDocument/2006/relationships/image" Target="../media/image5.png"/><Relationship Id="rId3" Type="http://schemas.openxmlformats.org/officeDocument/2006/relationships/slideLayout" Target="../slideLayouts/slideLayout2.xml"/>
</Relationships>
</file>

<file path=ppt/slides/_rels/slide9.xml.rels><?xml version="1.0" encoding="UTF-8"?>
<Relationships xmlns="http://schemas.openxmlformats.org/package/2006/relationships"><Relationship Id="rId1" Type="http://schemas.openxmlformats.org/officeDocument/2006/relationships/hyperlink" Target="http://www.bitcoin.org/" TargetMode="External"/><Relationship Id="rId2" Type="http://schemas.openxmlformats.org/officeDocument/2006/relationships/slideLayout" Target="../slideLayouts/slideLayout2.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 name="CustomShape 1"/>
          <p:cNvSpPr/>
          <p:nvPr/>
        </p:nvSpPr>
        <p:spPr>
          <a:xfrm>
            <a:off x="527400" y="1412640"/>
            <a:ext cx="10364040" cy="1150560"/>
          </a:xfrm>
          <a:prstGeom prst="rect">
            <a:avLst/>
          </a:prstGeom>
          <a:noFill/>
          <a:ln w="0">
            <a:noFill/>
          </a:ln>
        </p:spPr>
        <p:style>
          <a:lnRef idx="0"/>
          <a:fillRef idx="0"/>
          <a:effectRef idx="0"/>
          <a:fontRef idx="minor"/>
        </p:style>
        <p:txBody>
          <a:bodyPr lIns="90000" rIns="90000" tIns="45000" bIns="45000" anchor="b">
            <a:noAutofit/>
          </a:bodyPr>
          <a:p>
            <a:pPr algn="ctr">
              <a:lnSpc>
                <a:spcPct val="100000"/>
              </a:lnSpc>
            </a:pPr>
            <a:r>
              <a:rPr b="1" lang="en-US" sz="3200" spc="-1" strike="noStrike">
                <a:solidFill>
                  <a:srgbClr val="008c4f"/>
                </a:solidFill>
                <a:latin typeface="DejaVu Sans"/>
                <a:ea typeface="DejaVu Sans"/>
              </a:rPr>
              <a:t>Emerging Technologies for the Circular Economy</a:t>
            </a:r>
            <a:endParaRPr b="0" lang="en-US" sz="3200" spc="-1" strike="noStrike">
              <a:solidFill>
                <a:srgbClr val="000000"/>
              </a:solidFill>
              <a:latin typeface="Arial"/>
            </a:endParaRPr>
          </a:p>
        </p:txBody>
      </p:sp>
      <p:sp>
        <p:nvSpPr>
          <p:cNvPr id="52" name="CustomShape 2"/>
          <p:cNvSpPr/>
          <p:nvPr/>
        </p:nvSpPr>
        <p:spPr>
          <a:xfrm>
            <a:off x="527400" y="2852640"/>
            <a:ext cx="10364040" cy="237132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spcBef>
                <a:spcPts val="479"/>
              </a:spcBef>
              <a:tabLst>
                <a:tab algn="l" pos="0"/>
              </a:tabLst>
            </a:pPr>
            <a:r>
              <a:rPr b="1" lang="en-US" sz="2400" spc="-1" strike="noStrike">
                <a:solidFill>
                  <a:srgbClr val="000000"/>
                </a:solidFill>
                <a:latin typeface="DejaVu Sans"/>
                <a:ea typeface="DejaVu Sans"/>
              </a:rPr>
              <a:t>Lecture 8: Introduction to Blockchain Technology</a:t>
            </a:r>
            <a:endParaRPr b="0" lang="en-US" sz="2400" spc="-1" strike="noStrike">
              <a:solidFill>
                <a:srgbClr val="000000"/>
              </a:solidFill>
              <a:latin typeface="Arial"/>
            </a:endParaRPr>
          </a:p>
          <a:p>
            <a:pPr algn="ctr">
              <a:lnSpc>
                <a:spcPct val="100000"/>
              </a:lnSpc>
              <a:spcBef>
                <a:spcPts val="479"/>
              </a:spcBef>
              <a:tabLst>
                <a:tab algn="l" pos="0"/>
              </a:tabLst>
            </a:pPr>
            <a:endParaRPr b="0" lang="en-US" sz="2400" spc="-1" strike="noStrike">
              <a:solidFill>
                <a:srgbClr val="000000"/>
              </a:solidFill>
              <a:latin typeface="Arial"/>
            </a:endParaRPr>
          </a:p>
          <a:p>
            <a:pPr algn="ctr">
              <a:lnSpc>
                <a:spcPct val="100000"/>
              </a:lnSpc>
              <a:spcBef>
                <a:spcPts val="241"/>
              </a:spcBef>
              <a:tabLst>
                <a:tab algn="l" pos="0"/>
              </a:tabLst>
            </a:pPr>
            <a:endParaRPr b="0" lang="en-US" sz="2400" spc="-1" strike="noStrike">
              <a:solidFill>
                <a:srgbClr val="000000"/>
              </a:solidFill>
              <a:latin typeface="Arial"/>
            </a:endParaRPr>
          </a:p>
          <a:p>
            <a:pPr algn="ctr">
              <a:lnSpc>
                <a:spcPct val="100000"/>
              </a:lnSpc>
              <a:spcBef>
                <a:spcPts val="320"/>
              </a:spcBef>
              <a:tabLst>
                <a:tab algn="l" pos="0"/>
              </a:tabLst>
            </a:pPr>
            <a:r>
              <a:rPr b="0" lang="en-US" sz="1600" spc="-1" strike="noStrike">
                <a:solidFill>
                  <a:srgbClr val="000000"/>
                </a:solidFill>
                <a:latin typeface="DejaVu Sans"/>
                <a:ea typeface="DejaVu Sans"/>
              </a:rPr>
              <a:t>Prof. Dr. Benjamin Leiding</a:t>
            </a:r>
            <a:endParaRPr b="0" lang="en-US" sz="1600" spc="-1" strike="noStrike">
              <a:solidFill>
                <a:srgbClr val="000000"/>
              </a:solidFill>
              <a:latin typeface="Arial"/>
            </a:endParaRPr>
          </a:p>
          <a:p>
            <a:pPr algn="ctr">
              <a:lnSpc>
                <a:spcPct val="100000"/>
              </a:lnSpc>
              <a:spcBef>
                <a:spcPts val="320"/>
              </a:spcBef>
              <a:tabLst>
                <a:tab algn="l" pos="0"/>
              </a:tabLst>
            </a:pPr>
            <a:r>
              <a:rPr b="0" lang="en-US" sz="1600" spc="-1" strike="noStrike">
                <a:solidFill>
                  <a:srgbClr val="000000"/>
                </a:solidFill>
                <a:latin typeface="DejaVu Sans"/>
                <a:ea typeface="DejaVu Sans"/>
              </a:rPr>
              <a:t> </a:t>
            </a:r>
            <a:r>
              <a:rPr b="0" lang="en-US" sz="1600" spc="-1" strike="noStrike">
                <a:solidFill>
                  <a:srgbClr val="000000"/>
                </a:solidFill>
                <a:latin typeface="DejaVu Sans"/>
                <a:ea typeface="DejaVu Sans"/>
              </a:rPr>
              <a:t>M.Sc. Anant Sujatanagarjuna</a:t>
            </a:r>
            <a:endParaRPr b="0" lang="en-US" sz="1600" spc="-1" strike="noStrike">
              <a:solidFill>
                <a:srgbClr val="000000"/>
              </a:solidFill>
              <a:latin typeface="Arial"/>
            </a:endParaRPr>
          </a:p>
          <a:p>
            <a:pPr algn="ctr">
              <a:lnSpc>
                <a:spcPct val="100000"/>
              </a:lnSpc>
              <a:spcBef>
                <a:spcPts val="320"/>
              </a:spcBef>
              <a:tabLst>
                <a:tab algn="l" pos="0"/>
              </a:tabLst>
            </a:pPr>
            <a:r>
              <a:rPr b="0" lang="en-US" sz="1600" spc="-1" strike="noStrike">
                <a:solidFill>
                  <a:srgbClr val="000000"/>
                </a:solidFill>
                <a:latin typeface="DejaVu Sans"/>
                <a:ea typeface="DejaVu Sans"/>
              </a:rPr>
              <a:t> </a:t>
            </a:r>
            <a:r>
              <a:rPr b="0" lang="en-US" sz="1600" spc="-1" strike="noStrike">
                <a:solidFill>
                  <a:srgbClr val="000000"/>
                </a:solidFill>
                <a:latin typeface="DejaVu Sans"/>
                <a:ea typeface="DejaVu Sans"/>
              </a:rPr>
              <a:t>M.Sc. Shohreh Kia</a:t>
            </a:r>
            <a:endParaRPr b="0" lang="en-US" sz="16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6" name="CustomShape 1"/>
          <p:cNvSpPr/>
          <p:nvPr/>
        </p:nvSpPr>
        <p:spPr>
          <a:xfrm>
            <a:off x="335520" y="764640"/>
            <a:ext cx="10748520" cy="4993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Blockchain Essentials</a:t>
            </a:r>
            <a:endParaRPr b="0" lang="en-US" sz="2400" spc="-1" strike="noStrike">
              <a:solidFill>
                <a:srgbClr val="000000"/>
              </a:solidFill>
              <a:latin typeface="Arial"/>
            </a:endParaRPr>
          </a:p>
        </p:txBody>
      </p:sp>
      <p:sp>
        <p:nvSpPr>
          <p:cNvPr id="77" name="CustomShape 2"/>
          <p:cNvSpPr/>
          <p:nvPr/>
        </p:nvSpPr>
        <p:spPr>
          <a:xfrm>
            <a:off x="335520" y="1268640"/>
            <a:ext cx="10748520" cy="503604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216000" indent="-215280">
              <a:lnSpc>
                <a:spcPct val="100000"/>
              </a:lnSpc>
              <a:spcBef>
                <a:spcPts val="360"/>
              </a:spcBef>
              <a:buClr>
                <a:srgbClr val="008c4f"/>
              </a:buClr>
              <a:buSzPct val="115000"/>
              <a:buFont typeface="Wingdings 2" charset="2"/>
              <a:buChar char=""/>
            </a:pPr>
            <a:r>
              <a:rPr b="0" lang="en-US" sz="1800" spc="-1" strike="noStrike">
                <a:solidFill>
                  <a:srgbClr val="000000"/>
                </a:solidFill>
                <a:latin typeface="DejaVu Sans"/>
                <a:ea typeface="DejaVu Sans"/>
              </a:rPr>
              <a:t>Bitcoin ≠ Blockchain</a:t>
            </a:r>
            <a:endParaRPr b="0" lang="en-US" sz="1800" spc="-1" strike="noStrike">
              <a:solidFill>
                <a:srgbClr val="000000"/>
              </a:solidFill>
              <a:latin typeface="Arial"/>
            </a:endParaRPr>
          </a:p>
          <a:p>
            <a:pPr lvl="1" marL="432000" indent="-21528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Blockchain is the fundamental technology</a:t>
            </a:r>
            <a:endParaRPr b="0" lang="en-US" sz="1800" spc="-1" strike="noStrike">
              <a:solidFill>
                <a:srgbClr val="000000"/>
              </a:solidFill>
              <a:latin typeface="Arial"/>
            </a:endParaRPr>
          </a:p>
          <a:p>
            <a:pPr lvl="1" marL="432000" indent="-21528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Bitcoin is a specific implementation</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8" name="CustomShape 1"/>
          <p:cNvSpPr/>
          <p:nvPr/>
        </p:nvSpPr>
        <p:spPr>
          <a:xfrm>
            <a:off x="335520" y="764640"/>
            <a:ext cx="10748520" cy="4993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Blockchain Essentials</a:t>
            </a:r>
            <a:endParaRPr b="0" lang="en-US" sz="2400" spc="-1" strike="noStrike">
              <a:solidFill>
                <a:srgbClr val="000000"/>
              </a:solidFill>
              <a:latin typeface="Arial"/>
            </a:endParaRPr>
          </a:p>
        </p:txBody>
      </p:sp>
      <p:sp>
        <p:nvSpPr>
          <p:cNvPr id="79" name="CustomShape 2"/>
          <p:cNvSpPr/>
          <p:nvPr/>
        </p:nvSpPr>
        <p:spPr>
          <a:xfrm>
            <a:off x="335520" y="1268640"/>
            <a:ext cx="10748520" cy="503604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360" algn="ctr">
              <a:lnSpc>
                <a:spcPct val="100000"/>
              </a:lnSpc>
              <a:spcBef>
                <a:spcPts val="360"/>
              </a:spcBef>
            </a:pPr>
            <a:r>
              <a:rPr b="0" lang="en-US" sz="1800" spc="-1" strike="noStrike">
                <a:solidFill>
                  <a:srgbClr val="000000"/>
                </a:solidFill>
                <a:latin typeface="DejaVu Sans"/>
                <a:ea typeface="DejaVu Sans"/>
              </a:rPr>
              <a:t>Bitcoin ≠ Blockchain</a:t>
            </a:r>
            <a:endParaRPr b="0" lang="en-US" sz="1800" spc="-1" strike="noStrike">
              <a:solidFill>
                <a:srgbClr val="000000"/>
              </a:solidFill>
              <a:latin typeface="Arial"/>
            </a:endParaRPr>
          </a:p>
          <a:p>
            <a:pPr marL="360">
              <a:lnSpc>
                <a:spcPct val="100000"/>
              </a:lnSpc>
              <a:spcBef>
                <a:spcPts val="360"/>
              </a:spcBef>
            </a:pPr>
            <a:endParaRPr b="0" lang="en-US" sz="1800" spc="-1" strike="noStrike">
              <a:solidFill>
                <a:srgbClr val="000000"/>
              </a:solidFill>
              <a:latin typeface="Arial"/>
            </a:endParaRPr>
          </a:p>
          <a:p>
            <a:pPr marL="360">
              <a:lnSpc>
                <a:spcPct val="100000"/>
              </a:lnSpc>
              <a:spcBef>
                <a:spcPts val="360"/>
              </a:spcBef>
            </a:pPr>
            <a:r>
              <a:rPr b="0" lang="en-US" sz="1800" spc="-1" strike="noStrike" u="sng">
                <a:solidFill>
                  <a:srgbClr val="000000"/>
                </a:solidFill>
                <a:uFillTx/>
                <a:latin typeface="DejaVu Sans"/>
                <a:ea typeface="DejaVu Sans"/>
              </a:rPr>
              <a:t>What makes Bitcoin special?</a:t>
            </a:r>
            <a:endParaRPr b="0" lang="en-US" sz="1800" spc="-1" strike="noStrike">
              <a:solidFill>
                <a:srgbClr val="000000"/>
              </a:solidFill>
              <a:latin typeface="Arial"/>
            </a:endParaRPr>
          </a:p>
          <a:p>
            <a:pPr marL="457560">
              <a:lnSpc>
                <a:spcPct val="100000"/>
              </a:lnSpc>
              <a:spcBef>
                <a:spcPts val="360"/>
              </a:spcBef>
            </a:pPr>
            <a:r>
              <a:rPr b="0" lang="en-US" sz="1800" spc="-1" strike="noStrike">
                <a:solidFill>
                  <a:srgbClr val="ffffff"/>
                </a:solidFill>
                <a:latin typeface="DejaVu Sans"/>
                <a:ea typeface="DejaVu Sans"/>
              </a:rPr>
              <a:t>Decentralized digital currency → No central bank, no government</a:t>
            </a:r>
            <a:endParaRPr b="0" lang="en-US" sz="1800" spc="-1" strike="noStrike">
              <a:solidFill>
                <a:srgbClr val="000000"/>
              </a:solidFill>
              <a:latin typeface="Arial"/>
            </a:endParaRPr>
          </a:p>
          <a:p>
            <a:pPr marL="457560">
              <a:lnSpc>
                <a:spcPct val="100000"/>
              </a:lnSpc>
              <a:spcBef>
                <a:spcPts val="360"/>
              </a:spcBef>
            </a:pPr>
            <a:r>
              <a:rPr b="0" lang="en-US" sz="1800" spc="-1" strike="noStrike">
                <a:solidFill>
                  <a:srgbClr val="ffffff"/>
                </a:solidFill>
                <a:latin typeface="DejaVu Sans"/>
                <a:ea typeface="DejaVu Sans"/>
              </a:rPr>
              <a:t>No (trusted) third-party required to validate transaction in contrast to banks, Paypal, Western Union, etc.</a:t>
            </a:r>
            <a:endParaRPr b="0" lang="en-US" sz="1800" spc="-1" strike="noStrike">
              <a:solidFill>
                <a:srgbClr val="000000"/>
              </a:solidFill>
              <a:latin typeface="Arial"/>
            </a:endParaRPr>
          </a:p>
          <a:p>
            <a:pPr marL="457560">
              <a:lnSpc>
                <a:spcPct val="100000"/>
              </a:lnSpc>
              <a:spcBef>
                <a:spcPts val="360"/>
              </a:spcBef>
            </a:pPr>
            <a:r>
              <a:rPr b="0" lang="en-US" sz="1800" spc="-1" strike="noStrike">
                <a:solidFill>
                  <a:srgbClr val="ffffff"/>
                </a:solidFill>
                <a:latin typeface="DejaVu Sans"/>
                <a:ea typeface="DejaVu Sans"/>
              </a:rPr>
              <a:t>Bitcoins can be transferred but not duplicated</a:t>
            </a:r>
            <a:endParaRPr b="0" lang="en-US" sz="1800" spc="-1" strike="noStrike">
              <a:solidFill>
                <a:srgbClr val="000000"/>
              </a:solidFill>
              <a:latin typeface="Arial"/>
            </a:endParaRPr>
          </a:p>
          <a:p>
            <a:pPr marL="457560">
              <a:lnSpc>
                <a:spcPct val="100000"/>
              </a:lnSpc>
              <a:spcBef>
                <a:spcPts val="360"/>
              </a:spcBef>
            </a:pPr>
            <a:r>
              <a:rPr b="0" lang="en-US" sz="1800" spc="-1" strike="noStrike">
                <a:solidFill>
                  <a:srgbClr val="ffffff"/>
                </a:solidFill>
                <a:latin typeface="DejaVu Sans"/>
                <a:ea typeface="DejaVu Sans"/>
              </a:rPr>
              <a:t>Transparent</a:t>
            </a:r>
            <a:endParaRPr b="0" lang="en-US" sz="1800" spc="-1" strike="noStrike">
              <a:solidFill>
                <a:srgbClr val="000000"/>
              </a:solidFill>
              <a:latin typeface="Arial"/>
            </a:endParaRPr>
          </a:p>
          <a:p>
            <a:pPr marL="457560">
              <a:lnSpc>
                <a:spcPct val="100000"/>
              </a:lnSpc>
              <a:spcBef>
                <a:spcPts val="360"/>
              </a:spcBef>
            </a:pPr>
            <a:r>
              <a:rPr b="0" lang="en-US" sz="1800" spc="-1" strike="noStrike">
                <a:solidFill>
                  <a:srgbClr val="ffffff"/>
                </a:solidFill>
                <a:latin typeface="DejaVu Sans"/>
                <a:ea typeface="DejaVu Sans"/>
              </a:rPr>
              <a:t>Pseudonymous, not anonymous!</a:t>
            </a:r>
            <a:endParaRPr b="0" lang="en-US" sz="1800" spc="-1" strike="noStrike">
              <a:solidFill>
                <a:srgbClr val="000000"/>
              </a:solidFill>
              <a:latin typeface="Arial"/>
            </a:endParaRPr>
          </a:p>
          <a:p>
            <a:pPr marL="457560">
              <a:lnSpc>
                <a:spcPct val="100000"/>
              </a:lnSpc>
              <a:spcBef>
                <a:spcPts val="360"/>
              </a:spcBef>
            </a:pPr>
            <a:r>
              <a:rPr b="0" lang="en-US" sz="1800" spc="-1" strike="noStrike">
                <a:solidFill>
                  <a:srgbClr val="ffffff"/>
                </a:solidFill>
                <a:latin typeface="DejaVu Sans"/>
                <a:ea typeface="DejaVu Sans"/>
              </a:rPr>
              <a:t>Deflationary (max. 21 million coins)</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0" name="CustomShape 1"/>
          <p:cNvSpPr/>
          <p:nvPr/>
        </p:nvSpPr>
        <p:spPr>
          <a:xfrm>
            <a:off x="335520" y="764640"/>
            <a:ext cx="10748520" cy="4993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Blockchain Essentials</a:t>
            </a:r>
            <a:endParaRPr b="0" lang="en-US" sz="2400" spc="-1" strike="noStrike">
              <a:solidFill>
                <a:srgbClr val="000000"/>
              </a:solidFill>
              <a:latin typeface="Arial"/>
            </a:endParaRPr>
          </a:p>
        </p:txBody>
      </p:sp>
      <p:sp>
        <p:nvSpPr>
          <p:cNvPr id="81" name="CustomShape 2"/>
          <p:cNvSpPr/>
          <p:nvPr/>
        </p:nvSpPr>
        <p:spPr>
          <a:xfrm>
            <a:off x="335520" y="1268640"/>
            <a:ext cx="10748520" cy="503604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360" algn="ctr">
              <a:lnSpc>
                <a:spcPct val="100000"/>
              </a:lnSpc>
              <a:spcBef>
                <a:spcPts val="360"/>
              </a:spcBef>
            </a:pPr>
            <a:r>
              <a:rPr b="0" lang="en-US" sz="1800" spc="-1" strike="noStrike">
                <a:solidFill>
                  <a:srgbClr val="000000"/>
                </a:solidFill>
                <a:latin typeface="DejaVu Sans"/>
                <a:ea typeface="DejaVu Sans"/>
              </a:rPr>
              <a:t>Bitcoin ≠ Blockchain</a:t>
            </a:r>
            <a:endParaRPr b="0" lang="en-US" sz="1800" spc="-1" strike="noStrike">
              <a:solidFill>
                <a:srgbClr val="000000"/>
              </a:solidFill>
              <a:latin typeface="Arial"/>
            </a:endParaRPr>
          </a:p>
          <a:p>
            <a:pPr marL="360">
              <a:lnSpc>
                <a:spcPct val="100000"/>
              </a:lnSpc>
              <a:spcBef>
                <a:spcPts val="360"/>
              </a:spcBef>
            </a:pPr>
            <a:endParaRPr b="0" lang="en-US" sz="1800" spc="-1" strike="noStrike">
              <a:solidFill>
                <a:srgbClr val="000000"/>
              </a:solidFill>
              <a:latin typeface="Arial"/>
            </a:endParaRPr>
          </a:p>
          <a:p>
            <a:pPr marL="360">
              <a:lnSpc>
                <a:spcPct val="100000"/>
              </a:lnSpc>
              <a:spcBef>
                <a:spcPts val="360"/>
              </a:spcBef>
            </a:pPr>
            <a:r>
              <a:rPr b="0" lang="en-US" sz="1800" spc="-1" strike="noStrike" u="sng">
                <a:solidFill>
                  <a:srgbClr val="000000"/>
                </a:solidFill>
                <a:uFillTx/>
                <a:latin typeface="DejaVu Sans"/>
                <a:ea typeface="DejaVu Sans"/>
              </a:rPr>
              <a:t>What makes Bitcoin special?</a:t>
            </a:r>
            <a:endParaRPr b="0" lang="en-US" sz="1800" spc="-1" strike="noStrike">
              <a:solidFill>
                <a:srgbClr val="000000"/>
              </a:solidFill>
              <a:latin typeface="Arial"/>
            </a:endParaRPr>
          </a:p>
          <a:p>
            <a:pPr lvl="1" marL="6523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Decentralized digital currency → No central bank, no government</a:t>
            </a:r>
            <a:endParaRPr b="0" lang="en-US" sz="1800" spc="-1" strike="noStrike">
              <a:solidFill>
                <a:srgbClr val="000000"/>
              </a:solidFill>
              <a:latin typeface="Arial"/>
            </a:endParaRPr>
          </a:p>
          <a:p>
            <a:pPr lvl="1" marL="6523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No (trusted) third-party required to validate transaction in contrast to banks, Paypal, Western Union, etc.</a:t>
            </a:r>
            <a:endParaRPr b="0" lang="en-US" sz="1800" spc="-1" strike="noStrike">
              <a:solidFill>
                <a:srgbClr val="000000"/>
              </a:solidFill>
              <a:latin typeface="Arial"/>
            </a:endParaRPr>
          </a:p>
          <a:p>
            <a:pPr lvl="1" marL="6523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Bitcoins can be transferred but not duplicated</a:t>
            </a:r>
            <a:endParaRPr b="0" lang="en-US" sz="1800" spc="-1" strike="noStrike">
              <a:solidFill>
                <a:srgbClr val="000000"/>
              </a:solidFill>
              <a:latin typeface="Arial"/>
            </a:endParaRPr>
          </a:p>
          <a:p>
            <a:pPr lvl="1" marL="6523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Transparent</a:t>
            </a:r>
            <a:endParaRPr b="0" lang="en-US" sz="1800" spc="-1" strike="noStrike">
              <a:solidFill>
                <a:srgbClr val="000000"/>
              </a:solidFill>
              <a:latin typeface="Arial"/>
            </a:endParaRPr>
          </a:p>
          <a:p>
            <a:pPr lvl="1" marL="6523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Pseudonymous, not anonymous!</a:t>
            </a:r>
            <a:endParaRPr b="0" lang="en-US" sz="1800" spc="-1" strike="noStrike">
              <a:solidFill>
                <a:srgbClr val="000000"/>
              </a:solidFill>
              <a:latin typeface="Arial"/>
            </a:endParaRPr>
          </a:p>
          <a:p>
            <a:pPr lvl="1" marL="6523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Deflationary (max. 21 million coins)</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2" name="CustomShape 1"/>
          <p:cNvSpPr/>
          <p:nvPr/>
        </p:nvSpPr>
        <p:spPr>
          <a:xfrm>
            <a:off x="335520" y="4406760"/>
            <a:ext cx="10748160" cy="13572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3000" spc="-1" strike="noStrike" cap="all">
                <a:solidFill>
                  <a:srgbClr val="008c4f"/>
                </a:solidFill>
                <a:latin typeface="DejaVu Sans"/>
                <a:ea typeface="DejaVu Sans"/>
              </a:rPr>
              <a:t>Blockchain Technology</a:t>
            </a:r>
            <a:endParaRPr b="0" lang="en-US" sz="3000" spc="-1" strike="noStrike">
              <a:solidFill>
                <a:srgbClr val="000000"/>
              </a:solidFill>
              <a:latin typeface="Arial"/>
            </a:endParaRPr>
          </a:p>
        </p:txBody>
      </p:sp>
      <p:sp>
        <p:nvSpPr>
          <p:cNvPr id="83" name="CustomShape 2"/>
          <p:cNvSpPr/>
          <p:nvPr/>
        </p:nvSpPr>
        <p:spPr>
          <a:xfrm>
            <a:off x="335520" y="2906640"/>
            <a:ext cx="10748160" cy="14950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4" name="CustomShape 1"/>
          <p:cNvSpPr/>
          <p:nvPr/>
        </p:nvSpPr>
        <p:spPr>
          <a:xfrm>
            <a:off x="335520" y="764640"/>
            <a:ext cx="10748520" cy="4993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Overview</a:t>
            </a:r>
            <a:endParaRPr b="0" lang="en-US" sz="2400" spc="-1" strike="noStrike">
              <a:solidFill>
                <a:srgbClr val="000000"/>
              </a:solidFill>
              <a:latin typeface="Arial"/>
            </a:endParaRPr>
          </a:p>
        </p:txBody>
      </p:sp>
      <p:sp>
        <p:nvSpPr>
          <p:cNvPr id="85" name="CustomShape 2"/>
          <p:cNvSpPr/>
          <p:nvPr/>
        </p:nvSpPr>
        <p:spPr>
          <a:xfrm>
            <a:off x="335520" y="1268640"/>
            <a:ext cx="10748520" cy="503604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360">
              <a:lnSpc>
                <a:spcPct val="100000"/>
              </a:lnSpc>
              <a:spcBef>
                <a:spcPts val="360"/>
              </a:spcBef>
            </a:pPr>
            <a:r>
              <a:rPr b="0" lang="en-US" sz="1800" spc="-1" strike="noStrike">
                <a:solidFill>
                  <a:srgbClr val="000000"/>
                </a:solidFill>
                <a:latin typeface="DejaVu Sans"/>
                <a:ea typeface="DejaVu Sans"/>
              </a:rPr>
              <a:t>Underlying concepts are not revolutionary, all of them have already been used for years, </a:t>
            </a:r>
            <a:r>
              <a:rPr b="1" lang="en-US" sz="1800" spc="-1" strike="noStrike">
                <a:solidFill>
                  <a:srgbClr val="000000"/>
                </a:solidFill>
                <a:latin typeface="DejaVu Sans"/>
                <a:ea typeface="DejaVu Sans"/>
              </a:rPr>
              <a:t>BUT</a:t>
            </a:r>
            <a:r>
              <a:rPr b="0" lang="en-US" sz="1800" spc="-1" strike="noStrike">
                <a:solidFill>
                  <a:srgbClr val="000000"/>
                </a:solidFill>
                <a:latin typeface="DejaVu Sans"/>
                <a:ea typeface="DejaVu Sans"/>
              </a:rPr>
              <a:t> mixing them all together was a revolutionary step.</a:t>
            </a:r>
            <a:endParaRPr b="0" lang="en-US" sz="1800" spc="-1" strike="noStrike">
              <a:solidFill>
                <a:srgbClr val="000000"/>
              </a:solidFill>
              <a:latin typeface="Arial"/>
            </a:endParaRPr>
          </a:p>
          <a:p>
            <a:pPr marL="360">
              <a:lnSpc>
                <a:spcPct val="100000"/>
              </a:lnSpc>
              <a:spcBef>
                <a:spcPts val="360"/>
              </a:spcBef>
            </a:pPr>
            <a:endParaRPr b="0" lang="en-US" sz="1800" spc="-1" strike="noStrike">
              <a:solidFill>
                <a:srgbClr val="000000"/>
              </a:solidFill>
              <a:latin typeface="Arial"/>
            </a:endParaRPr>
          </a:p>
          <a:p>
            <a:pPr marL="360">
              <a:lnSpc>
                <a:spcPct val="100000"/>
              </a:lnSpc>
              <a:spcBef>
                <a:spcPts val="360"/>
              </a:spcBef>
            </a:pPr>
            <a:r>
              <a:rPr b="0" lang="en-US" sz="1800" spc="-1" strike="noStrike" u="sng">
                <a:solidFill>
                  <a:srgbClr val="000000"/>
                </a:solidFill>
                <a:uFillTx/>
                <a:latin typeface="DejaVu Sans"/>
                <a:ea typeface="DejaVu Sans"/>
              </a:rPr>
              <a:t>In essence, blockchain is a:</a:t>
            </a:r>
            <a:endParaRPr b="0" lang="en-US" sz="1800" spc="-1" strike="noStrike">
              <a:solidFill>
                <a:srgbClr val="000000"/>
              </a:solidFill>
              <a:latin typeface="Arial"/>
            </a:endParaRPr>
          </a:p>
          <a:p>
            <a:pPr lvl="1" marL="6523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distributed,</a:t>
            </a:r>
            <a:endParaRPr b="0" lang="en-US" sz="1800" spc="-1" strike="noStrike">
              <a:solidFill>
                <a:srgbClr val="000000"/>
              </a:solidFill>
              <a:latin typeface="Arial"/>
            </a:endParaRPr>
          </a:p>
          <a:p>
            <a:pPr lvl="1" marL="6523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secure,</a:t>
            </a:r>
            <a:endParaRPr b="0" lang="en-US" sz="1800" spc="-1" strike="noStrike">
              <a:solidFill>
                <a:srgbClr val="000000"/>
              </a:solidFill>
              <a:latin typeface="Arial"/>
            </a:endParaRPr>
          </a:p>
          <a:p>
            <a:pPr lvl="1" marL="6523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logfile.</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6" name="CustomShape 1"/>
          <p:cNvSpPr/>
          <p:nvPr/>
        </p:nvSpPr>
        <p:spPr>
          <a:xfrm>
            <a:off x="335520" y="764640"/>
            <a:ext cx="10748520" cy="4993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Transaction Ledger</a:t>
            </a:r>
            <a:endParaRPr b="0" lang="en-US" sz="2400" spc="-1" strike="noStrike">
              <a:solidFill>
                <a:srgbClr val="000000"/>
              </a:solidFill>
              <a:latin typeface="Arial"/>
            </a:endParaRPr>
          </a:p>
        </p:txBody>
      </p:sp>
      <p:pic>
        <p:nvPicPr>
          <p:cNvPr id="87" name="" descr=""/>
          <p:cNvPicPr/>
          <p:nvPr/>
        </p:nvPicPr>
        <p:blipFill>
          <a:blip r:embed="rId1"/>
          <a:stretch/>
        </p:blipFill>
        <p:spPr>
          <a:xfrm>
            <a:off x="349200" y="2176200"/>
            <a:ext cx="5825160" cy="3059640"/>
          </a:xfrm>
          <a:prstGeom prst="rect">
            <a:avLst/>
          </a:prstGeom>
          <a:ln w="0">
            <a:noFill/>
          </a:ln>
        </p:spPr>
      </p:pic>
      <p:sp>
        <p:nvSpPr>
          <p:cNvPr id="88" name="CustomShape 2"/>
          <p:cNvSpPr/>
          <p:nvPr/>
        </p:nvSpPr>
        <p:spPr>
          <a:xfrm>
            <a:off x="6383520" y="1823400"/>
            <a:ext cx="4839480" cy="434700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1951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Essentially a list of transactions</a:t>
            </a:r>
            <a:endParaRPr b="0" lang="en-US" sz="1800" spc="-1" strike="noStrike">
              <a:solidFill>
                <a:srgbClr val="000000"/>
              </a:solidFill>
              <a:latin typeface="Arial"/>
            </a:endParaRPr>
          </a:p>
          <a:p>
            <a:pPr marL="1951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e.g., Listing money going in/out</a:t>
            </a:r>
            <a:endParaRPr b="0" lang="en-US" sz="1800" spc="-1" strike="noStrike">
              <a:solidFill>
                <a:srgbClr val="000000"/>
              </a:solidFill>
              <a:latin typeface="Arial"/>
            </a:endParaRPr>
          </a:p>
          <a:p>
            <a:pPr marL="1951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But can also be used for other things, such as maintaining a record of all changes made to a house, all the owners, etc, or an “auto scheckheft”</a:t>
            </a:r>
            <a:endParaRPr b="0" lang="en-US" sz="1800" spc="-1" strike="noStrike">
              <a:solidFill>
                <a:srgbClr val="000000"/>
              </a:solidFill>
              <a:latin typeface="Arial"/>
            </a:endParaRPr>
          </a:p>
        </p:txBody>
      </p:sp>
      <p:sp>
        <p:nvSpPr>
          <p:cNvPr id="89" name="CustomShape 3"/>
          <p:cNvSpPr/>
          <p:nvPr/>
        </p:nvSpPr>
        <p:spPr>
          <a:xfrm>
            <a:off x="263520" y="6411600"/>
            <a:ext cx="900684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A german ledger from 1828, by RaphaelQS licensed under </a:t>
            </a:r>
            <a:r>
              <a:rPr b="0" lang="en-US" sz="900" spc="-1" strike="noStrike" u="sng">
                <a:solidFill>
                  <a:srgbClr val="0000ff"/>
                </a:solidFill>
                <a:uFillTx/>
                <a:latin typeface="Roboto"/>
                <a:ea typeface="Roboto"/>
                <a:hlinkClick r:id="rId2"/>
              </a:rPr>
              <a:t>CC0 1.0 Universal Public Domain</a:t>
            </a:r>
            <a:r>
              <a:rPr b="0" lang="en-US" sz="900" spc="-1" strike="noStrike">
                <a:solidFill>
                  <a:srgbClr val="a6a6a6"/>
                </a:solidFill>
                <a:latin typeface="Roboto"/>
                <a:ea typeface="Roboto"/>
              </a:rPr>
              <a:t> </a:t>
            </a:r>
            <a:endParaRPr b="0" lang="en-US"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0" name="CustomShape 1"/>
          <p:cNvSpPr/>
          <p:nvPr/>
        </p:nvSpPr>
        <p:spPr>
          <a:xfrm>
            <a:off x="335520" y="764640"/>
            <a:ext cx="10748520" cy="4993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Transactions</a:t>
            </a:r>
            <a:endParaRPr b="0" lang="en-US" sz="2400" spc="-1" strike="noStrike">
              <a:solidFill>
                <a:srgbClr val="000000"/>
              </a:solidFill>
              <a:latin typeface="Arial"/>
            </a:endParaRPr>
          </a:p>
        </p:txBody>
      </p:sp>
      <p:pic>
        <p:nvPicPr>
          <p:cNvPr id="91" name="Grafik 1" descr=""/>
          <p:cNvPicPr/>
          <p:nvPr/>
        </p:nvPicPr>
        <p:blipFill>
          <a:blip r:embed="rId1"/>
          <a:stretch/>
        </p:blipFill>
        <p:spPr>
          <a:xfrm>
            <a:off x="1960560" y="1514880"/>
            <a:ext cx="8266320" cy="4876920"/>
          </a:xfrm>
          <a:prstGeom prst="rect">
            <a:avLst/>
          </a:prstGeom>
          <a:ln w="0">
            <a:noFill/>
          </a:ln>
        </p:spPr>
      </p:pic>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2" name="CustomShape 1"/>
          <p:cNvSpPr/>
          <p:nvPr/>
        </p:nvSpPr>
        <p:spPr>
          <a:xfrm>
            <a:off x="335520" y="764640"/>
            <a:ext cx="10748520" cy="4993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Double Spending Problem</a:t>
            </a:r>
            <a:endParaRPr b="0" lang="en-US" sz="2400" spc="-1" strike="noStrike">
              <a:solidFill>
                <a:srgbClr val="000000"/>
              </a:solidFill>
              <a:latin typeface="Arial"/>
            </a:endParaRPr>
          </a:p>
        </p:txBody>
      </p:sp>
      <p:pic>
        <p:nvPicPr>
          <p:cNvPr id="93" name="Grafik 8" descr=""/>
          <p:cNvPicPr/>
          <p:nvPr/>
        </p:nvPicPr>
        <p:blipFill>
          <a:blip r:embed="rId1"/>
          <a:stretch/>
        </p:blipFill>
        <p:spPr>
          <a:xfrm>
            <a:off x="1732680" y="1268280"/>
            <a:ext cx="8722080" cy="5045400"/>
          </a:xfrm>
          <a:prstGeom prst="rect">
            <a:avLst/>
          </a:prstGeom>
          <a:ln w="0">
            <a:noFill/>
          </a:ln>
        </p:spPr>
      </p:pic>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4" name="CustomShape 1"/>
          <p:cNvSpPr/>
          <p:nvPr/>
        </p:nvSpPr>
        <p:spPr>
          <a:xfrm>
            <a:off x="335520" y="764640"/>
            <a:ext cx="10748520" cy="4993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Double Spending Problem</a:t>
            </a:r>
            <a:endParaRPr b="0" lang="en-US" sz="2400" spc="-1" strike="noStrike">
              <a:solidFill>
                <a:srgbClr val="000000"/>
              </a:solidFill>
              <a:latin typeface="Arial"/>
            </a:endParaRPr>
          </a:p>
        </p:txBody>
      </p:sp>
      <p:sp>
        <p:nvSpPr>
          <p:cNvPr id="95" name="CustomShape 2"/>
          <p:cNvSpPr/>
          <p:nvPr/>
        </p:nvSpPr>
        <p:spPr>
          <a:xfrm>
            <a:off x="335520" y="1268640"/>
            <a:ext cx="10748520" cy="503604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360">
              <a:lnSpc>
                <a:spcPct val="100000"/>
              </a:lnSpc>
              <a:spcBef>
                <a:spcPts val="360"/>
              </a:spcBef>
            </a:pPr>
            <a:r>
              <a:rPr b="0" lang="en-US" sz="1800" spc="-1" strike="noStrike" u="sng">
                <a:solidFill>
                  <a:srgbClr val="000000"/>
                </a:solidFill>
                <a:uFillTx/>
                <a:latin typeface="DejaVu Sans"/>
                <a:ea typeface="DejaVu Sans"/>
              </a:rPr>
              <a:t>The most common solution to the double spending problem:</a:t>
            </a:r>
            <a:endParaRPr b="0" lang="en-US" sz="1800" spc="-1" strike="noStrike">
              <a:solidFill>
                <a:srgbClr val="000000"/>
              </a:solidFill>
              <a:latin typeface="Arial"/>
            </a:endParaRPr>
          </a:p>
          <a:p>
            <a:pPr marL="360">
              <a:lnSpc>
                <a:spcPct val="100000"/>
              </a:lnSpc>
              <a:spcBef>
                <a:spcPts val="360"/>
              </a:spcBef>
            </a:pPr>
            <a:endParaRPr b="0" lang="en-US" sz="1800" spc="-1" strike="noStrike">
              <a:solidFill>
                <a:srgbClr val="000000"/>
              </a:solidFill>
              <a:latin typeface="Arial"/>
            </a:endParaRPr>
          </a:p>
          <a:p>
            <a:pPr marL="1951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Banks and other intermediaries (Amazon, Ebay) → adds significant cost</a:t>
            </a: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a:p>
            <a:pPr marL="216000" indent="-215280">
              <a:lnSpc>
                <a:spcPct val="100000"/>
              </a:lnSpc>
              <a:spcBef>
                <a:spcPts val="360"/>
              </a:spcBef>
              <a:buClr>
                <a:srgbClr val="008c4f"/>
              </a:buClr>
              <a:buSzPct val="115000"/>
              <a:buFont typeface="Wingdings 2" charset="2"/>
              <a:buChar char=""/>
            </a:pPr>
            <a:r>
              <a:rPr b="0" lang="en-US" sz="1800" spc="-1" strike="noStrike">
                <a:solidFill>
                  <a:srgbClr val="000000"/>
                </a:solidFill>
                <a:latin typeface="DejaVu Sans"/>
                <a:ea typeface="DejaVu Sans"/>
              </a:rPr>
              <a:t>Main problem → trust in intermediaries:</a:t>
            </a:r>
            <a:endParaRPr b="0" lang="en-US" sz="1800" spc="-1" strike="noStrike">
              <a:solidFill>
                <a:srgbClr val="000000"/>
              </a:solidFill>
              <a:latin typeface="Arial"/>
            </a:endParaRPr>
          </a:p>
          <a:p>
            <a:pPr lvl="1" marL="432000" indent="-21528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The intermediary can tamper with the data</a:t>
            </a:r>
            <a:endParaRPr b="0" lang="en-US" sz="1800" spc="-1" strike="noStrike">
              <a:solidFill>
                <a:srgbClr val="000000"/>
              </a:solidFill>
              <a:latin typeface="Arial"/>
            </a:endParaRPr>
          </a:p>
          <a:p>
            <a:pPr lvl="1" marL="432000" indent="-21528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Difficult to do on a global scale while maintaining trust, accountability and transparency</a:t>
            </a: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6" name="CustomShape 1"/>
          <p:cNvSpPr/>
          <p:nvPr/>
        </p:nvSpPr>
        <p:spPr>
          <a:xfrm>
            <a:off x="335520" y="764640"/>
            <a:ext cx="10748520" cy="4993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Key Properties</a:t>
            </a:r>
            <a:endParaRPr b="0" lang="en-US" sz="2400" spc="-1" strike="noStrike">
              <a:solidFill>
                <a:srgbClr val="000000"/>
              </a:solidFill>
              <a:latin typeface="Arial"/>
            </a:endParaRPr>
          </a:p>
        </p:txBody>
      </p:sp>
      <p:sp>
        <p:nvSpPr>
          <p:cNvPr id="97" name="CustomShape 2"/>
          <p:cNvSpPr/>
          <p:nvPr/>
        </p:nvSpPr>
        <p:spPr>
          <a:xfrm>
            <a:off x="335520" y="1268640"/>
            <a:ext cx="4958640" cy="503604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195120" indent="-192960">
              <a:lnSpc>
                <a:spcPct val="100000"/>
              </a:lnSpc>
              <a:spcBef>
                <a:spcPts val="360"/>
              </a:spcBef>
              <a:buClr>
                <a:srgbClr val="008c4f"/>
              </a:buClr>
              <a:buSzPct val="115000"/>
              <a:buFont typeface="Wingdings" charset="2"/>
              <a:buChar char=""/>
            </a:pPr>
            <a:r>
              <a:rPr b="1" lang="en-US" sz="1800" spc="-1" strike="noStrike">
                <a:solidFill>
                  <a:srgbClr val="000000"/>
                </a:solidFill>
                <a:latin typeface="DejaVu Sans"/>
                <a:ea typeface="DejaVu Sans"/>
              </a:rPr>
              <a:t>Trust-Free:</a:t>
            </a:r>
            <a:r>
              <a:rPr b="0" lang="en-US" sz="1800" spc="-1" strike="noStrike">
                <a:solidFill>
                  <a:srgbClr val="000000"/>
                </a:solidFill>
                <a:latin typeface="DejaVu Sans"/>
                <a:ea typeface="DejaVu Sans"/>
              </a:rPr>
              <a:t> The system does not require a third party which controls or maintains the system.</a:t>
            </a: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a:p>
            <a:pPr marL="195120" indent="-192960">
              <a:lnSpc>
                <a:spcPct val="100000"/>
              </a:lnSpc>
              <a:spcBef>
                <a:spcPts val="360"/>
              </a:spcBef>
              <a:buClr>
                <a:srgbClr val="008c4f"/>
              </a:buClr>
              <a:buSzPct val="115000"/>
              <a:buFont typeface="Wingdings" charset="2"/>
              <a:buChar char=""/>
            </a:pPr>
            <a:r>
              <a:rPr b="1" lang="en-US" sz="1800" spc="-1" strike="noStrike">
                <a:solidFill>
                  <a:srgbClr val="000000"/>
                </a:solidFill>
                <a:latin typeface="DejaVu Sans"/>
                <a:ea typeface="DejaVu Sans"/>
              </a:rPr>
              <a:t>Tamper-Proof:</a:t>
            </a:r>
            <a:r>
              <a:rPr b="0" lang="en-US" sz="1800" spc="-1" strike="noStrike">
                <a:solidFill>
                  <a:srgbClr val="000000"/>
                </a:solidFill>
                <a:latin typeface="DejaVu Sans"/>
                <a:ea typeface="DejaVu Sans"/>
              </a:rPr>
              <a:t> The system is resistant to manipulation. The history of events cannot be changed. </a:t>
            </a: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a:p>
            <a:pPr marL="195120" indent="-192960">
              <a:lnSpc>
                <a:spcPct val="100000"/>
              </a:lnSpc>
              <a:spcBef>
                <a:spcPts val="360"/>
              </a:spcBef>
              <a:buClr>
                <a:srgbClr val="008c4f"/>
              </a:buClr>
              <a:buSzPct val="115000"/>
              <a:buFont typeface="Wingdings" charset="2"/>
              <a:buChar char=""/>
            </a:pPr>
            <a:r>
              <a:rPr b="1" lang="en-US" sz="1800" spc="-1" strike="noStrike">
                <a:solidFill>
                  <a:srgbClr val="000000"/>
                </a:solidFill>
                <a:latin typeface="DejaVu Sans"/>
                <a:ea typeface="DejaVu Sans"/>
              </a:rPr>
              <a:t>Transparent:</a:t>
            </a:r>
            <a:r>
              <a:rPr b="0" lang="en-US" sz="1800" spc="-1" strike="noStrike">
                <a:solidFill>
                  <a:srgbClr val="000000"/>
                </a:solidFill>
                <a:latin typeface="DejaVu Sans"/>
                <a:ea typeface="DejaVu Sans"/>
              </a:rPr>
              <a:t> Every participant of the system can read and validate all information and the current state. </a:t>
            </a:r>
            <a:endParaRPr b="0" lang="en-US" sz="1800" spc="-1" strike="noStrike">
              <a:solidFill>
                <a:srgbClr val="000000"/>
              </a:solidFill>
              <a:latin typeface="Arial"/>
            </a:endParaRPr>
          </a:p>
        </p:txBody>
      </p:sp>
      <p:pic>
        <p:nvPicPr>
          <p:cNvPr id="98" name="Grafik 2" descr=""/>
          <p:cNvPicPr/>
          <p:nvPr/>
        </p:nvPicPr>
        <p:blipFill>
          <a:blip r:embed="rId1"/>
          <a:stretch/>
        </p:blipFill>
        <p:spPr>
          <a:xfrm>
            <a:off x="5785920" y="1108440"/>
            <a:ext cx="4811040" cy="4637160"/>
          </a:xfrm>
          <a:prstGeom prst="rect">
            <a:avLst/>
          </a:prstGeom>
          <a:ln w="0">
            <a:noFill/>
          </a:ln>
        </p:spPr>
      </p:pic>
      <p:sp>
        <p:nvSpPr>
          <p:cNvPr id="99" name="CustomShape 3"/>
          <p:cNvSpPr/>
          <p:nvPr/>
        </p:nvSpPr>
        <p:spPr>
          <a:xfrm>
            <a:off x="263520" y="6411600"/>
            <a:ext cx="9006840" cy="3646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US"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 name="CustomShape 1"/>
          <p:cNvSpPr/>
          <p:nvPr/>
        </p:nvSpPr>
        <p:spPr>
          <a:xfrm>
            <a:off x="335520" y="764640"/>
            <a:ext cx="10738080" cy="4888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License</a:t>
            </a:r>
            <a:endParaRPr b="0" lang="en-US" sz="2400" spc="-1" strike="noStrike">
              <a:solidFill>
                <a:srgbClr val="000000"/>
              </a:solidFill>
              <a:latin typeface="Arial"/>
            </a:endParaRPr>
          </a:p>
        </p:txBody>
      </p:sp>
      <p:sp>
        <p:nvSpPr>
          <p:cNvPr id="54" name="CustomShape 2"/>
          <p:cNvSpPr/>
          <p:nvPr/>
        </p:nvSpPr>
        <p:spPr>
          <a:xfrm>
            <a:off x="335520" y="1268280"/>
            <a:ext cx="10738080" cy="502560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endParaRPr b="0" lang="en-US" sz="1800" spc="-1" strike="noStrike">
              <a:solidFill>
                <a:srgbClr val="000000"/>
              </a:solidFill>
              <a:latin typeface="Arial"/>
            </a:endParaRPr>
          </a:p>
          <a:p>
            <a:pPr marL="195120" indent="-18288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This work is licensed under a </a:t>
            </a:r>
            <a:r>
              <a:rPr b="1" lang="en-US" sz="1800" spc="-1" strike="noStrike">
                <a:solidFill>
                  <a:srgbClr val="000000"/>
                </a:solidFill>
                <a:latin typeface="DejaVu Sans"/>
                <a:ea typeface="DejaVu Sans"/>
              </a:rPr>
              <a:t>Creative Commons Attribution-ShareAlike 4.0 International License</a:t>
            </a:r>
            <a:r>
              <a:rPr b="0" lang="en-US" sz="1800" spc="-1" strike="noStrike">
                <a:solidFill>
                  <a:srgbClr val="000000"/>
                </a:solidFill>
                <a:latin typeface="DejaVu Sans"/>
                <a:ea typeface="DejaVu Sans"/>
              </a:rPr>
              <a:t>. To view a copy of this license, please refer to </a:t>
            </a:r>
            <a:r>
              <a:rPr b="0" lang="en-US" sz="1800" spc="-1" strike="noStrike" u="sng">
                <a:solidFill>
                  <a:srgbClr val="0000ff"/>
                </a:solidFill>
                <a:uFillTx/>
                <a:latin typeface="DejaVu Sans"/>
                <a:ea typeface="DejaVu Sans"/>
                <a:hlinkClick r:id="rId1"/>
              </a:rPr>
              <a:t>https://creativecommons.org/licenses/by-sa/4.0/</a:t>
            </a:r>
            <a:r>
              <a:rPr b="0" lang="en-US" sz="1800" spc="-1" strike="noStrike">
                <a:solidFill>
                  <a:srgbClr val="000000"/>
                </a:solidFill>
                <a:latin typeface="DejaVu Sans"/>
                <a:ea typeface="DejaVu Sans"/>
              </a:rPr>
              <a:t> .</a:t>
            </a: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a:p>
            <a:pPr marL="195120" indent="-18288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Updated versions of these slides will be available in our </a:t>
            </a:r>
            <a:r>
              <a:rPr b="0" lang="en-US" sz="1800" spc="-1" strike="noStrike" u="sng">
                <a:solidFill>
                  <a:srgbClr val="0000ff"/>
                </a:solidFill>
                <a:uFillTx/>
                <a:latin typeface="DejaVu Sans"/>
                <a:ea typeface="DejaVu Sans"/>
                <a:hlinkClick r:id="rId2"/>
              </a:rPr>
              <a:t>Github repository</a:t>
            </a:r>
            <a:r>
              <a:rPr b="0" lang="en-US" sz="1800" spc="-1" strike="noStrike">
                <a:solidFill>
                  <a:srgbClr val="000000"/>
                </a:solidFill>
                <a:latin typeface="DejaVu Sans"/>
                <a:ea typeface="DejaVu Sans"/>
              </a:rPr>
              <a:t>.</a:t>
            </a: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0" name="CustomShape 1"/>
          <p:cNvSpPr/>
          <p:nvPr/>
        </p:nvSpPr>
        <p:spPr>
          <a:xfrm>
            <a:off x="335520" y="764640"/>
            <a:ext cx="10748520" cy="4993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Blockchain</a:t>
            </a:r>
            <a:endParaRPr b="0" lang="en-US" sz="2400" spc="-1" strike="noStrike">
              <a:solidFill>
                <a:srgbClr val="000000"/>
              </a:solidFill>
              <a:latin typeface="Arial"/>
            </a:endParaRPr>
          </a:p>
        </p:txBody>
      </p:sp>
      <p:sp>
        <p:nvSpPr>
          <p:cNvPr id="101" name="CustomShape 2"/>
          <p:cNvSpPr/>
          <p:nvPr/>
        </p:nvSpPr>
        <p:spPr>
          <a:xfrm>
            <a:off x="335520" y="1268640"/>
            <a:ext cx="10748520" cy="5036040"/>
          </a:xfrm>
          <a:prstGeom prst="rect">
            <a:avLst/>
          </a:prstGeom>
          <a:noFill/>
          <a:ln w="0">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pPr>
            <a:endParaRPr b="0" lang="en-US" sz="1800" spc="-1" strike="noStrike">
              <a:solidFill>
                <a:srgbClr val="000000"/>
              </a:solidFill>
              <a:latin typeface="Arial"/>
            </a:endParaRPr>
          </a:p>
          <a:p>
            <a:pPr marL="1951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Append-only sequential data structure (list)</a:t>
            </a:r>
            <a:endParaRPr b="0" lang="en-US" sz="1800" spc="-1" strike="noStrike">
              <a:solidFill>
                <a:srgbClr val="000000"/>
              </a:solidFill>
              <a:latin typeface="Arial"/>
            </a:endParaRPr>
          </a:p>
          <a:p>
            <a:pPr marL="1951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New blocks can only be added to the end of the chain</a:t>
            </a:r>
            <a:endParaRPr b="0" lang="en-US" sz="1800" spc="-1" strike="noStrike">
              <a:solidFill>
                <a:srgbClr val="000000"/>
              </a:solidFill>
              <a:latin typeface="Arial"/>
            </a:endParaRPr>
          </a:p>
          <a:p>
            <a:pPr marL="1951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Chaining blocks together → blockchain</a:t>
            </a:r>
            <a:endParaRPr b="0" lang="en-US" sz="1800" spc="-1" strike="noStrike">
              <a:solidFill>
                <a:srgbClr val="000000"/>
              </a:solidFill>
              <a:latin typeface="Arial"/>
            </a:endParaRPr>
          </a:p>
          <a:p>
            <a:pPr marL="1951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Changing a block requires recalculation of all subsequent blocks</a:t>
            </a:r>
            <a:endParaRPr b="0" lang="en-US" sz="1800" spc="-1" strike="noStrike">
              <a:solidFill>
                <a:srgbClr val="000000"/>
              </a:solidFill>
              <a:latin typeface="Arial"/>
            </a:endParaRPr>
          </a:p>
          <a:p>
            <a:pPr marL="1951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Massively duplicated (redundant) across the network (P2P)</a:t>
            </a: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a:p>
            <a:pPr marL="360">
              <a:lnSpc>
                <a:spcPct val="100000"/>
              </a:lnSpc>
              <a:spcBef>
                <a:spcPts val="360"/>
              </a:spcBef>
            </a:pPr>
            <a:endParaRPr b="0" lang="en-US" sz="1800" spc="-1" strike="noStrike">
              <a:solidFill>
                <a:srgbClr val="000000"/>
              </a:solidFill>
              <a:latin typeface="Arial"/>
            </a:endParaRPr>
          </a:p>
          <a:p>
            <a:pPr marL="360">
              <a:lnSpc>
                <a:spcPct val="100000"/>
              </a:lnSpc>
              <a:spcBef>
                <a:spcPts val="360"/>
              </a:spcBef>
            </a:pPr>
            <a:endParaRPr b="0" lang="en-US" sz="1800" spc="-1" strike="noStrike">
              <a:solidFill>
                <a:srgbClr val="000000"/>
              </a:solidFill>
              <a:latin typeface="Arial"/>
            </a:endParaRPr>
          </a:p>
          <a:p>
            <a:pPr marL="360">
              <a:lnSpc>
                <a:spcPct val="100000"/>
              </a:lnSpc>
              <a:spcBef>
                <a:spcPts val="360"/>
              </a:spcBef>
            </a:pPr>
            <a:endParaRPr b="0" lang="en-US" sz="1800" spc="-1" strike="noStrike">
              <a:solidFill>
                <a:srgbClr val="000000"/>
              </a:solidFill>
              <a:latin typeface="Arial"/>
            </a:endParaRPr>
          </a:p>
          <a:p>
            <a:pPr marL="360">
              <a:lnSpc>
                <a:spcPct val="100000"/>
              </a:lnSpc>
              <a:spcBef>
                <a:spcPts val="360"/>
              </a:spcBef>
            </a:pPr>
            <a:endParaRPr b="0" lang="en-US" sz="1800" spc="-1" strike="noStrike">
              <a:solidFill>
                <a:srgbClr val="000000"/>
              </a:solidFill>
              <a:latin typeface="Arial"/>
            </a:endParaRPr>
          </a:p>
          <a:p>
            <a:pPr marL="360">
              <a:lnSpc>
                <a:spcPct val="100000"/>
              </a:lnSpc>
              <a:spcBef>
                <a:spcPts val="360"/>
              </a:spcBef>
            </a:pPr>
            <a:endParaRPr b="0" lang="en-US" sz="1800" spc="-1" strike="noStrike">
              <a:solidFill>
                <a:srgbClr val="000000"/>
              </a:solidFill>
              <a:latin typeface="Arial"/>
            </a:endParaRPr>
          </a:p>
          <a:p>
            <a:pPr marL="360">
              <a:lnSpc>
                <a:spcPct val="100000"/>
              </a:lnSpc>
              <a:spcBef>
                <a:spcPts val="360"/>
              </a:spcBef>
            </a:pPr>
            <a:endParaRPr b="0" lang="en-US" sz="1800" spc="-1" strike="noStrike">
              <a:solidFill>
                <a:srgbClr val="000000"/>
              </a:solidFill>
              <a:latin typeface="Arial"/>
            </a:endParaRPr>
          </a:p>
          <a:p>
            <a:pPr marL="360">
              <a:lnSpc>
                <a:spcPct val="100000"/>
              </a:lnSpc>
              <a:spcBef>
                <a:spcPts val="360"/>
              </a:spcBef>
            </a:pPr>
            <a:endParaRPr b="0" lang="en-US" sz="1800" spc="-1" strike="noStrike">
              <a:solidFill>
                <a:srgbClr val="000000"/>
              </a:solidFill>
              <a:latin typeface="Arial"/>
            </a:endParaRPr>
          </a:p>
          <a:p>
            <a:pPr marL="360" algn="ctr">
              <a:lnSpc>
                <a:spcPct val="100000"/>
              </a:lnSpc>
              <a:spcBef>
                <a:spcPts val="360"/>
              </a:spcBef>
            </a:pPr>
            <a:endParaRPr b="0" lang="en-US" sz="1800" spc="-1" strike="noStrike">
              <a:solidFill>
                <a:srgbClr val="000000"/>
              </a:solidFill>
              <a:latin typeface="Arial"/>
            </a:endParaRPr>
          </a:p>
          <a:p>
            <a:pPr marL="360" algn="ctr">
              <a:lnSpc>
                <a:spcPct val="100000"/>
              </a:lnSpc>
              <a:spcBef>
                <a:spcPts val="360"/>
              </a:spcBef>
            </a:pPr>
            <a:r>
              <a:rPr b="0" lang="en-US" sz="1800" spc="-1" strike="noStrike">
                <a:solidFill>
                  <a:srgbClr val="ffffff"/>
                </a:solidFill>
                <a:latin typeface="DejaVu Sans"/>
                <a:ea typeface="DejaVu Sans"/>
              </a:rPr>
              <a:t>⇒ </a:t>
            </a:r>
            <a:r>
              <a:rPr b="0" lang="en-US" sz="1800" spc="-1" strike="noStrike">
                <a:solidFill>
                  <a:srgbClr val="ffffff"/>
                </a:solidFill>
                <a:latin typeface="DejaVu Sans"/>
                <a:ea typeface="DejaVu Sans"/>
              </a:rPr>
              <a:t>How to reach consensus on which transactions are part of the next block?</a:t>
            </a:r>
            <a:endParaRPr b="0" lang="en-US" sz="1800" spc="-1" strike="noStrike">
              <a:solidFill>
                <a:srgbClr val="000000"/>
              </a:solidFill>
              <a:latin typeface="Arial"/>
            </a:endParaRPr>
          </a:p>
        </p:txBody>
      </p:sp>
      <p:pic>
        <p:nvPicPr>
          <p:cNvPr id="102" name="Grafik 2" descr=""/>
          <p:cNvPicPr/>
          <p:nvPr/>
        </p:nvPicPr>
        <p:blipFill>
          <a:blip r:embed="rId1"/>
          <a:stretch/>
        </p:blipFill>
        <p:spPr>
          <a:xfrm>
            <a:off x="2130840" y="3475080"/>
            <a:ext cx="7925760" cy="2191680"/>
          </a:xfrm>
          <a:prstGeom prst="rect">
            <a:avLst/>
          </a:prstGeom>
          <a:ln w="0">
            <a:noFill/>
          </a:ln>
        </p:spPr>
      </p:pic>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3" name="CustomShape 1"/>
          <p:cNvSpPr/>
          <p:nvPr/>
        </p:nvSpPr>
        <p:spPr>
          <a:xfrm>
            <a:off x="335520" y="764640"/>
            <a:ext cx="10748520" cy="4993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Blockchain</a:t>
            </a:r>
            <a:endParaRPr b="0" lang="en-US" sz="2400" spc="-1" strike="noStrike">
              <a:solidFill>
                <a:srgbClr val="000000"/>
              </a:solidFill>
              <a:latin typeface="Arial"/>
            </a:endParaRPr>
          </a:p>
        </p:txBody>
      </p:sp>
      <p:sp>
        <p:nvSpPr>
          <p:cNvPr id="104" name="CustomShape 2"/>
          <p:cNvSpPr/>
          <p:nvPr/>
        </p:nvSpPr>
        <p:spPr>
          <a:xfrm>
            <a:off x="335520" y="1268640"/>
            <a:ext cx="10748520" cy="5036040"/>
          </a:xfrm>
          <a:prstGeom prst="rect">
            <a:avLst/>
          </a:prstGeom>
          <a:noFill/>
          <a:ln w="0">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pPr>
            <a:endParaRPr b="0" lang="en-US" sz="1800" spc="-1" strike="noStrike">
              <a:solidFill>
                <a:srgbClr val="000000"/>
              </a:solidFill>
              <a:latin typeface="Arial"/>
            </a:endParaRPr>
          </a:p>
          <a:p>
            <a:pPr marL="1951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Append-only sequential data structure (list)</a:t>
            </a:r>
            <a:endParaRPr b="0" lang="en-US" sz="1800" spc="-1" strike="noStrike">
              <a:solidFill>
                <a:srgbClr val="000000"/>
              </a:solidFill>
              <a:latin typeface="Arial"/>
            </a:endParaRPr>
          </a:p>
          <a:p>
            <a:pPr marL="1951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New blocks can only be added to the end of the chain</a:t>
            </a:r>
            <a:endParaRPr b="0" lang="en-US" sz="1800" spc="-1" strike="noStrike">
              <a:solidFill>
                <a:srgbClr val="000000"/>
              </a:solidFill>
              <a:latin typeface="Arial"/>
            </a:endParaRPr>
          </a:p>
          <a:p>
            <a:pPr marL="1951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Chaining blocks together → blockchain</a:t>
            </a:r>
            <a:endParaRPr b="0" lang="en-US" sz="1800" spc="-1" strike="noStrike">
              <a:solidFill>
                <a:srgbClr val="000000"/>
              </a:solidFill>
              <a:latin typeface="Arial"/>
            </a:endParaRPr>
          </a:p>
          <a:p>
            <a:pPr marL="1951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Changing a block requires recalculation of all subsequent blocks</a:t>
            </a:r>
            <a:endParaRPr b="0" lang="en-US" sz="1800" spc="-1" strike="noStrike">
              <a:solidFill>
                <a:srgbClr val="000000"/>
              </a:solidFill>
              <a:latin typeface="Arial"/>
            </a:endParaRPr>
          </a:p>
          <a:p>
            <a:pPr marL="1951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Massively duplicated (redundant) across the network (P2P)</a:t>
            </a: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a:p>
            <a:pPr marL="360">
              <a:lnSpc>
                <a:spcPct val="100000"/>
              </a:lnSpc>
              <a:spcBef>
                <a:spcPts val="360"/>
              </a:spcBef>
            </a:pPr>
            <a:endParaRPr b="0" lang="en-US" sz="1800" spc="-1" strike="noStrike">
              <a:solidFill>
                <a:srgbClr val="000000"/>
              </a:solidFill>
              <a:latin typeface="Arial"/>
            </a:endParaRPr>
          </a:p>
          <a:p>
            <a:pPr marL="360">
              <a:lnSpc>
                <a:spcPct val="100000"/>
              </a:lnSpc>
              <a:spcBef>
                <a:spcPts val="360"/>
              </a:spcBef>
            </a:pPr>
            <a:endParaRPr b="0" lang="en-US" sz="1800" spc="-1" strike="noStrike">
              <a:solidFill>
                <a:srgbClr val="000000"/>
              </a:solidFill>
              <a:latin typeface="Arial"/>
            </a:endParaRPr>
          </a:p>
          <a:p>
            <a:pPr marL="360">
              <a:lnSpc>
                <a:spcPct val="100000"/>
              </a:lnSpc>
              <a:spcBef>
                <a:spcPts val="360"/>
              </a:spcBef>
            </a:pPr>
            <a:endParaRPr b="0" lang="en-US" sz="1800" spc="-1" strike="noStrike">
              <a:solidFill>
                <a:srgbClr val="000000"/>
              </a:solidFill>
              <a:latin typeface="Arial"/>
            </a:endParaRPr>
          </a:p>
          <a:p>
            <a:pPr marL="360">
              <a:lnSpc>
                <a:spcPct val="100000"/>
              </a:lnSpc>
              <a:spcBef>
                <a:spcPts val="360"/>
              </a:spcBef>
            </a:pPr>
            <a:endParaRPr b="0" lang="en-US" sz="1800" spc="-1" strike="noStrike">
              <a:solidFill>
                <a:srgbClr val="000000"/>
              </a:solidFill>
              <a:latin typeface="Arial"/>
            </a:endParaRPr>
          </a:p>
          <a:p>
            <a:pPr marL="360">
              <a:lnSpc>
                <a:spcPct val="100000"/>
              </a:lnSpc>
              <a:spcBef>
                <a:spcPts val="360"/>
              </a:spcBef>
            </a:pPr>
            <a:endParaRPr b="0" lang="en-US" sz="1800" spc="-1" strike="noStrike">
              <a:solidFill>
                <a:srgbClr val="000000"/>
              </a:solidFill>
              <a:latin typeface="Arial"/>
            </a:endParaRPr>
          </a:p>
          <a:p>
            <a:pPr marL="360">
              <a:lnSpc>
                <a:spcPct val="100000"/>
              </a:lnSpc>
              <a:spcBef>
                <a:spcPts val="360"/>
              </a:spcBef>
            </a:pPr>
            <a:endParaRPr b="0" lang="en-US" sz="1800" spc="-1" strike="noStrike">
              <a:solidFill>
                <a:srgbClr val="000000"/>
              </a:solidFill>
              <a:latin typeface="Arial"/>
            </a:endParaRPr>
          </a:p>
          <a:p>
            <a:pPr marL="360">
              <a:lnSpc>
                <a:spcPct val="100000"/>
              </a:lnSpc>
              <a:spcBef>
                <a:spcPts val="360"/>
              </a:spcBef>
            </a:pPr>
            <a:endParaRPr b="0" lang="en-US" sz="1800" spc="-1" strike="noStrike">
              <a:solidFill>
                <a:srgbClr val="000000"/>
              </a:solidFill>
              <a:latin typeface="Arial"/>
            </a:endParaRPr>
          </a:p>
          <a:p>
            <a:pPr marL="360" algn="ctr">
              <a:lnSpc>
                <a:spcPct val="100000"/>
              </a:lnSpc>
              <a:spcBef>
                <a:spcPts val="360"/>
              </a:spcBef>
            </a:pPr>
            <a:endParaRPr b="0" lang="en-US" sz="1800" spc="-1" strike="noStrike">
              <a:solidFill>
                <a:srgbClr val="000000"/>
              </a:solidFill>
              <a:latin typeface="Arial"/>
            </a:endParaRPr>
          </a:p>
          <a:p>
            <a:pPr marL="360" algn="ctr">
              <a:lnSpc>
                <a:spcPct val="100000"/>
              </a:lnSpc>
              <a:spcBef>
                <a:spcPts val="360"/>
              </a:spcBef>
            </a:pP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How to reach consensus on which transactions are part of the next block?</a:t>
            </a:r>
            <a:endParaRPr b="0" lang="en-US" sz="1800" spc="-1" strike="noStrike">
              <a:solidFill>
                <a:srgbClr val="000000"/>
              </a:solidFill>
              <a:latin typeface="Arial"/>
            </a:endParaRPr>
          </a:p>
        </p:txBody>
      </p:sp>
      <p:pic>
        <p:nvPicPr>
          <p:cNvPr id="105" name="Grafik 2" descr=""/>
          <p:cNvPicPr/>
          <p:nvPr/>
        </p:nvPicPr>
        <p:blipFill>
          <a:blip r:embed="rId1"/>
          <a:stretch/>
        </p:blipFill>
        <p:spPr>
          <a:xfrm>
            <a:off x="2130840" y="3475080"/>
            <a:ext cx="7925760" cy="2191680"/>
          </a:xfrm>
          <a:prstGeom prst="rect">
            <a:avLst/>
          </a:prstGeom>
          <a:ln w="0">
            <a:noFill/>
          </a:ln>
        </p:spPr>
      </p:pic>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6" name="CustomShape 1"/>
          <p:cNvSpPr/>
          <p:nvPr/>
        </p:nvSpPr>
        <p:spPr>
          <a:xfrm>
            <a:off x="335520" y="764640"/>
            <a:ext cx="10748520" cy="4993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Consensus</a:t>
            </a:r>
            <a:endParaRPr b="0" lang="en-US" sz="2400" spc="-1" strike="noStrike">
              <a:solidFill>
                <a:srgbClr val="000000"/>
              </a:solidFill>
              <a:latin typeface="Arial"/>
            </a:endParaRPr>
          </a:p>
        </p:txBody>
      </p:sp>
      <p:sp>
        <p:nvSpPr>
          <p:cNvPr id="107" name="CustomShape 2"/>
          <p:cNvSpPr/>
          <p:nvPr/>
        </p:nvSpPr>
        <p:spPr>
          <a:xfrm>
            <a:off x="3740400" y="3049920"/>
            <a:ext cx="1094760" cy="1041840"/>
          </a:xfrm>
          <a:prstGeom prst="flowChartMagneticDisk">
            <a:avLst/>
          </a:prstGeom>
          <a:solidFill>
            <a:srgbClr val="1e3f68"/>
          </a:solidFill>
          <a:ln w="25560">
            <a:solidFill>
              <a:srgbClr val="ffffff"/>
            </a:solidFill>
            <a:miter/>
          </a:ln>
        </p:spPr>
        <p:style>
          <a:lnRef idx="0"/>
          <a:fillRef idx="0"/>
          <a:effectRef idx="0"/>
          <a:fontRef idx="minor"/>
        </p:style>
        <p:txBody>
          <a:bodyPr lIns="90000" rIns="90000" tIns="45000" bIns="45000" anchor="ctr">
            <a:noAutofit/>
          </a:bodyPr>
          <a:p>
            <a:pPr algn="ctr">
              <a:lnSpc>
                <a:spcPct val="100000"/>
              </a:lnSpc>
            </a:pPr>
            <a:r>
              <a:rPr b="0" lang="en-US" sz="1400" spc="-1" strike="noStrike">
                <a:solidFill>
                  <a:srgbClr val="ffffff"/>
                </a:solidFill>
                <a:latin typeface="Arial"/>
                <a:ea typeface="DejaVu Sans"/>
              </a:rPr>
              <a:t>8</a:t>
            </a:r>
            <a:endParaRPr b="0" lang="en-US" sz="1400" spc="-1" strike="noStrike">
              <a:solidFill>
                <a:srgbClr val="ffffff"/>
              </a:solidFill>
              <a:latin typeface="Arial"/>
            </a:endParaRPr>
          </a:p>
          <a:p>
            <a:pPr algn="ctr">
              <a:lnSpc>
                <a:spcPct val="100000"/>
              </a:lnSpc>
            </a:pPr>
            <a:r>
              <a:rPr b="0" lang="en-US" sz="1400" spc="-1" strike="noStrike">
                <a:solidFill>
                  <a:srgbClr val="ffffff"/>
                </a:solidFill>
                <a:latin typeface="Arial"/>
                <a:ea typeface="DejaVu Sans"/>
              </a:rPr>
              <a:t>Block 100</a:t>
            </a:r>
            <a:endParaRPr b="0" lang="en-US" sz="1400" spc="-1" strike="noStrike">
              <a:solidFill>
                <a:srgbClr val="ffffff"/>
              </a:solidFill>
              <a:latin typeface="Arial"/>
            </a:endParaRPr>
          </a:p>
        </p:txBody>
      </p:sp>
      <p:sp>
        <p:nvSpPr>
          <p:cNvPr id="108" name="CustomShape 3"/>
          <p:cNvSpPr/>
          <p:nvPr/>
        </p:nvSpPr>
        <p:spPr>
          <a:xfrm>
            <a:off x="4541400" y="5111640"/>
            <a:ext cx="1094760" cy="1041840"/>
          </a:xfrm>
          <a:prstGeom prst="flowChartMagneticDisk">
            <a:avLst/>
          </a:prstGeom>
          <a:solidFill>
            <a:srgbClr val="4bacc6"/>
          </a:solidFill>
          <a:ln w="25560">
            <a:solidFill>
              <a:srgbClr val="ffffff"/>
            </a:solidFill>
            <a:miter/>
          </a:ln>
        </p:spPr>
        <p:style>
          <a:lnRef idx="0"/>
          <a:fillRef idx="0"/>
          <a:effectRef idx="0"/>
          <a:fontRef idx="minor"/>
        </p:style>
        <p:txBody>
          <a:bodyPr lIns="90000" rIns="90000" tIns="45000" bIns="45000" anchor="ctr">
            <a:noAutofit/>
          </a:bodyPr>
          <a:p>
            <a:pPr algn="ctr">
              <a:lnSpc>
                <a:spcPct val="100000"/>
              </a:lnSpc>
            </a:pPr>
            <a:r>
              <a:rPr b="0" lang="en-US" sz="1400" spc="-1" strike="noStrike">
                <a:solidFill>
                  <a:srgbClr val="ffffff"/>
                </a:solidFill>
                <a:latin typeface="Arial"/>
                <a:ea typeface="DejaVu Sans"/>
              </a:rPr>
              <a:t>4</a:t>
            </a:r>
            <a:endParaRPr b="0" lang="en-US" sz="1400" spc="-1" strike="noStrike">
              <a:solidFill>
                <a:srgbClr val="000000"/>
              </a:solidFill>
              <a:latin typeface="Arial"/>
            </a:endParaRPr>
          </a:p>
          <a:p>
            <a:pPr algn="ctr">
              <a:lnSpc>
                <a:spcPct val="100000"/>
              </a:lnSpc>
            </a:pPr>
            <a:r>
              <a:rPr b="0" lang="en-US" sz="1400" spc="-1" strike="noStrike">
                <a:solidFill>
                  <a:srgbClr val="ffffff"/>
                </a:solidFill>
                <a:latin typeface="Arial"/>
                <a:ea typeface="DejaVu Sans"/>
              </a:rPr>
              <a:t>Block 101</a:t>
            </a:r>
            <a:endParaRPr b="0" lang="en-US" sz="1400" spc="-1" strike="noStrike">
              <a:solidFill>
                <a:srgbClr val="000000"/>
              </a:solidFill>
              <a:latin typeface="Arial"/>
            </a:endParaRPr>
          </a:p>
        </p:txBody>
      </p:sp>
      <p:sp>
        <p:nvSpPr>
          <p:cNvPr id="109" name="CustomShape 4"/>
          <p:cNvSpPr/>
          <p:nvPr/>
        </p:nvSpPr>
        <p:spPr>
          <a:xfrm>
            <a:off x="6720120" y="3663000"/>
            <a:ext cx="1094760" cy="1041840"/>
          </a:xfrm>
          <a:prstGeom prst="flowChartMagneticDisk">
            <a:avLst/>
          </a:prstGeom>
          <a:solidFill>
            <a:srgbClr val="1e3f68"/>
          </a:solidFill>
          <a:ln w="25560">
            <a:solidFill>
              <a:srgbClr val="ffffff"/>
            </a:solidFill>
            <a:miter/>
          </a:ln>
        </p:spPr>
        <p:style>
          <a:lnRef idx="0"/>
          <a:fillRef idx="0"/>
          <a:effectRef idx="0"/>
          <a:fontRef idx="minor"/>
        </p:style>
        <p:txBody>
          <a:bodyPr lIns="90000" rIns="90000" tIns="45000" bIns="45000" anchor="ctr">
            <a:noAutofit/>
          </a:bodyPr>
          <a:p>
            <a:pPr algn="ctr">
              <a:lnSpc>
                <a:spcPct val="100000"/>
              </a:lnSpc>
            </a:pPr>
            <a:r>
              <a:rPr b="0" lang="en-US" sz="1400" spc="-1" strike="noStrike">
                <a:solidFill>
                  <a:srgbClr val="ffffff"/>
                </a:solidFill>
                <a:latin typeface="Arial"/>
                <a:ea typeface="DejaVu Sans"/>
              </a:rPr>
              <a:t>3</a:t>
            </a:r>
            <a:endParaRPr b="0" lang="en-US" sz="1400" spc="-1" strike="noStrike">
              <a:solidFill>
                <a:srgbClr val="ffffff"/>
              </a:solidFill>
              <a:latin typeface="Arial"/>
            </a:endParaRPr>
          </a:p>
          <a:p>
            <a:pPr algn="ctr">
              <a:lnSpc>
                <a:spcPct val="100000"/>
              </a:lnSpc>
            </a:pPr>
            <a:r>
              <a:rPr b="0" lang="en-US" sz="1400" spc="-1" strike="noStrike">
                <a:solidFill>
                  <a:srgbClr val="ffffff"/>
                </a:solidFill>
                <a:latin typeface="Arial"/>
                <a:ea typeface="DejaVu Sans"/>
              </a:rPr>
              <a:t>Block 100</a:t>
            </a:r>
            <a:endParaRPr b="0" lang="en-US" sz="1400" spc="-1" strike="noStrike">
              <a:solidFill>
                <a:srgbClr val="ffffff"/>
              </a:solidFill>
              <a:latin typeface="Arial"/>
            </a:endParaRPr>
          </a:p>
        </p:txBody>
      </p:sp>
      <p:sp>
        <p:nvSpPr>
          <p:cNvPr id="110" name="CustomShape 5"/>
          <p:cNvSpPr/>
          <p:nvPr/>
        </p:nvSpPr>
        <p:spPr>
          <a:xfrm>
            <a:off x="9459000" y="4447800"/>
            <a:ext cx="1094760" cy="1041840"/>
          </a:xfrm>
          <a:prstGeom prst="flowChartMagneticDisk">
            <a:avLst/>
          </a:prstGeom>
          <a:solidFill>
            <a:srgbClr val="1e3f68"/>
          </a:solidFill>
          <a:ln w="25560">
            <a:solidFill>
              <a:srgbClr val="ffffff"/>
            </a:solidFill>
            <a:miter/>
          </a:ln>
        </p:spPr>
        <p:style>
          <a:lnRef idx="0"/>
          <a:fillRef idx="0"/>
          <a:effectRef idx="0"/>
          <a:fontRef idx="minor"/>
        </p:style>
        <p:txBody>
          <a:bodyPr lIns="90000" rIns="90000" tIns="45000" bIns="45000" anchor="ctr">
            <a:noAutofit/>
          </a:bodyPr>
          <a:p>
            <a:pPr algn="ctr">
              <a:lnSpc>
                <a:spcPct val="100000"/>
              </a:lnSpc>
            </a:pPr>
            <a:r>
              <a:rPr b="0" lang="en-US" sz="1400" spc="-1" strike="noStrike">
                <a:solidFill>
                  <a:srgbClr val="ffffff"/>
                </a:solidFill>
                <a:latin typeface="Arial"/>
                <a:ea typeface="DejaVu Sans"/>
              </a:rPr>
              <a:t>2</a:t>
            </a:r>
            <a:endParaRPr b="0" lang="en-US" sz="1400" spc="-1" strike="noStrike">
              <a:solidFill>
                <a:srgbClr val="ffffff"/>
              </a:solidFill>
              <a:latin typeface="Arial"/>
            </a:endParaRPr>
          </a:p>
          <a:p>
            <a:pPr algn="ctr">
              <a:lnSpc>
                <a:spcPct val="100000"/>
              </a:lnSpc>
            </a:pPr>
            <a:r>
              <a:rPr b="0" lang="en-US" sz="1400" spc="-1" strike="noStrike">
                <a:solidFill>
                  <a:srgbClr val="ffffff"/>
                </a:solidFill>
                <a:latin typeface="Arial"/>
                <a:ea typeface="DejaVu Sans"/>
              </a:rPr>
              <a:t>Block 100</a:t>
            </a:r>
            <a:endParaRPr b="0" lang="en-US" sz="1400" spc="-1" strike="noStrike">
              <a:solidFill>
                <a:srgbClr val="ffffff"/>
              </a:solidFill>
              <a:latin typeface="Arial"/>
            </a:endParaRPr>
          </a:p>
        </p:txBody>
      </p:sp>
      <p:sp>
        <p:nvSpPr>
          <p:cNvPr id="111" name="CustomShape 6"/>
          <p:cNvSpPr/>
          <p:nvPr/>
        </p:nvSpPr>
        <p:spPr>
          <a:xfrm>
            <a:off x="8809920" y="2526840"/>
            <a:ext cx="1094760" cy="1041840"/>
          </a:xfrm>
          <a:prstGeom prst="flowChartMagneticDisk">
            <a:avLst/>
          </a:prstGeom>
          <a:solidFill>
            <a:srgbClr val="1e3f68"/>
          </a:solidFill>
          <a:ln w="25560">
            <a:solidFill>
              <a:srgbClr val="ffffff"/>
            </a:solidFill>
            <a:miter/>
          </a:ln>
        </p:spPr>
        <p:style>
          <a:lnRef idx="0"/>
          <a:fillRef idx="0"/>
          <a:effectRef idx="0"/>
          <a:fontRef idx="minor"/>
        </p:style>
        <p:txBody>
          <a:bodyPr lIns="90000" rIns="90000" tIns="45000" bIns="45000" anchor="ctr">
            <a:noAutofit/>
          </a:bodyPr>
          <a:p>
            <a:pPr algn="ctr">
              <a:lnSpc>
                <a:spcPct val="100000"/>
              </a:lnSpc>
            </a:pPr>
            <a:r>
              <a:rPr b="0" lang="en-US" sz="1400" spc="-1" strike="noStrike">
                <a:solidFill>
                  <a:srgbClr val="ffffff"/>
                </a:solidFill>
                <a:latin typeface="Arial"/>
                <a:ea typeface="DejaVu Sans"/>
              </a:rPr>
              <a:t>7</a:t>
            </a:r>
            <a:endParaRPr b="0" lang="en-US" sz="1400" spc="-1" strike="noStrike">
              <a:solidFill>
                <a:srgbClr val="ffffff"/>
              </a:solidFill>
              <a:latin typeface="Arial"/>
            </a:endParaRPr>
          </a:p>
          <a:p>
            <a:pPr algn="ctr">
              <a:lnSpc>
                <a:spcPct val="100000"/>
              </a:lnSpc>
            </a:pPr>
            <a:r>
              <a:rPr b="0" lang="en-US" sz="1400" spc="-1" strike="noStrike">
                <a:solidFill>
                  <a:srgbClr val="ffffff"/>
                </a:solidFill>
                <a:latin typeface="Arial"/>
                <a:ea typeface="DejaVu Sans"/>
              </a:rPr>
              <a:t>Block 100</a:t>
            </a:r>
            <a:endParaRPr b="0" lang="en-US" sz="1400" spc="-1" strike="noStrike">
              <a:solidFill>
                <a:srgbClr val="ffffff"/>
              </a:solidFill>
              <a:latin typeface="Arial"/>
            </a:endParaRPr>
          </a:p>
        </p:txBody>
      </p:sp>
      <p:sp>
        <p:nvSpPr>
          <p:cNvPr id="112" name="CustomShape 7"/>
          <p:cNvSpPr/>
          <p:nvPr/>
        </p:nvSpPr>
        <p:spPr>
          <a:xfrm>
            <a:off x="1893240" y="4144320"/>
            <a:ext cx="1094760" cy="1041840"/>
          </a:xfrm>
          <a:prstGeom prst="flowChartMagneticDisk">
            <a:avLst/>
          </a:prstGeom>
          <a:solidFill>
            <a:srgbClr val="1e3f68"/>
          </a:solidFill>
          <a:ln w="25560">
            <a:solidFill>
              <a:srgbClr val="ffffff"/>
            </a:solidFill>
            <a:miter/>
          </a:ln>
        </p:spPr>
        <p:style>
          <a:lnRef idx="0"/>
          <a:fillRef idx="0"/>
          <a:effectRef idx="0"/>
          <a:fontRef idx="minor"/>
        </p:style>
        <p:txBody>
          <a:bodyPr lIns="90000" rIns="90000" tIns="45000" bIns="45000" anchor="ctr">
            <a:noAutofit/>
          </a:bodyPr>
          <a:p>
            <a:pPr algn="ctr">
              <a:lnSpc>
                <a:spcPct val="100000"/>
              </a:lnSpc>
            </a:pPr>
            <a:r>
              <a:rPr b="0" lang="en-US" sz="1400" spc="-1" strike="noStrike">
                <a:solidFill>
                  <a:srgbClr val="ffffff"/>
                </a:solidFill>
                <a:latin typeface="Arial"/>
                <a:ea typeface="DejaVu Sans"/>
              </a:rPr>
              <a:t>6</a:t>
            </a:r>
            <a:endParaRPr b="0" lang="en-US" sz="1400" spc="-1" strike="noStrike">
              <a:solidFill>
                <a:srgbClr val="ffffff"/>
              </a:solidFill>
              <a:latin typeface="Arial"/>
            </a:endParaRPr>
          </a:p>
          <a:p>
            <a:pPr algn="ctr">
              <a:lnSpc>
                <a:spcPct val="100000"/>
              </a:lnSpc>
            </a:pPr>
            <a:r>
              <a:rPr b="0" lang="en-US" sz="1400" spc="-1" strike="noStrike">
                <a:solidFill>
                  <a:srgbClr val="ffffff"/>
                </a:solidFill>
                <a:latin typeface="Arial"/>
                <a:ea typeface="DejaVu Sans"/>
              </a:rPr>
              <a:t>Block 100</a:t>
            </a:r>
            <a:endParaRPr b="0" lang="en-US" sz="1400" spc="-1" strike="noStrike">
              <a:solidFill>
                <a:srgbClr val="ffffff"/>
              </a:solidFill>
              <a:latin typeface="Arial"/>
            </a:endParaRPr>
          </a:p>
        </p:txBody>
      </p:sp>
      <p:sp>
        <p:nvSpPr>
          <p:cNvPr id="113" name="CustomShape 8"/>
          <p:cNvSpPr/>
          <p:nvPr/>
        </p:nvSpPr>
        <p:spPr>
          <a:xfrm>
            <a:off x="6170760" y="1880640"/>
            <a:ext cx="1094760" cy="1041840"/>
          </a:xfrm>
          <a:prstGeom prst="flowChartMagneticDisk">
            <a:avLst/>
          </a:prstGeom>
          <a:solidFill>
            <a:srgbClr val="1e3f68"/>
          </a:solidFill>
          <a:ln w="25560">
            <a:solidFill>
              <a:srgbClr val="ffffff"/>
            </a:solidFill>
            <a:miter/>
          </a:ln>
        </p:spPr>
        <p:style>
          <a:lnRef idx="0"/>
          <a:fillRef idx="0"/>
          <a:effectRef idx="0"/>
          <a:fontRef idx="minor"/>
        </p:style>
        <p:txBody>
          <a:bodyPr lIns="90000" rIns="90000" tIns="45000" bIns="45000" anchor="ctr">
            <a:noAutofit/>
          </a:bodyPr>
          <a:p>
            <a:pPr algn="ctr">
              <a:lnSpc>
                <a:spcPct val="100000"/>
              </a:lnSpc>
            </a:pPr>
            <a:r>
              <a:rPr b="0" lang="en-US" sz="1400" spc="-1" strike="noStrike">
                <a:solidFill>
                  <a:srgbClr val="ffffff"/>
                </a:solidFill>
                <a:latin typeface="Arial"/>
                <a:ea typeface="DejaVu Sans"/>
              </a:rPr>
              <a:t>5</a:t>
            </a:r>
            <a:endParaRPr b="0" lang="en-US" sz="1400" spc="-1" strike="noStrike">
              <a:solidFill>
                <a:srgbClr val="ffffff"/>
              </a:solidFill>
              <a:latin typeface="Arial"/>
            </a:endParaRPr>
          </a:p>
          <a:p>
            <a:pPr algn="ctr">
              <a:lnSpc>
                <a:spcPct val="100000"/>
              </a:lnSpc>
            </a:pPr>
            <a:r>
              <a:rPr b="0" lang="en-US" sz="1400" spc="-1" strike="noStrike">
                <a:solidFill>
                  <a:srgbClr val="ffffff"/>
                </a:solidFill>
                <a:latin typeface="Arial"/>
                <a:ea typeface="DejaVu Sans"/>
              </a:rPr>
              <a:t>Block 100</a:t>
            </a:r>
            <a:endParaRPr b="0" lang="en-US" sz="1400" spc="-1" strike="noStrike">
              <a:solidFill>
                <a:srgbClr val="ffffff"/>
              </a:solidFill>
              <a:latin typeface="Arial"/>
            </a:endParaRPr>
          </a:p>
        </p:txBody>
      </p:sp>
      <p:sp>
        <p:nvSpPr>
          <p:cNvPr id="114" name="CustomShape 9"/>
          <p:cNvSpPr/>
          <p:nvPr/>
        </p:nvSpPr>
        <p:spPr>
          <a:xfrm>
            <a:off x="2054520" y="2003400"/>
            <a:ext cx="1094760" cy="1041840"/>
          </a:xfrm>
          <a:prstGeom prst="flowChartMagneticDisk">
            <a:avLst/>
          </a:prstGeom>
          <a:solidFill>
            <a:srgbClr val="1e3f68"/>
          </a:solidFill>
          <a:ln w="25560">
            <a:solidFill>
              <a:srgbClr val="ffffff"/>
            </a:solidFill>
            <a:miter/>
          </a:ln>
        </p:spPr>
        <p:style>
          <a:lnRef idx="0"/>
          <a:fillRef idx="0"/>
          <a:effectRef idx="0"/>
          <a:fontRef idx="minor"/>
        </p:style>
        <p:txBody>
          <a:bodyPr lIns="90000" rIns="90000" tIns="45000" bIns="45000" anchor="ctr">
            <a:noAutofit/>
          </a:bodyPr>
          <a:p>
            <a:pPr algn="ctr">
              <a:lnSpc>
                <a:spcPct val="100000"/>
              </a:lnSpc>
            </a:pPr>
            <a:r>
              <a:rPr b="0" lang="en-US" sz="1400" spc="-1" strike="noStrike">
                <a:solidFill>
                  <a:srgbClr val="ffffff"/>
                </a:solidFill>
                <a:latin typeface="Arial"/>
                <a:ea typeface="DejaVu Sans"/>
              </a:rPr>
              <a:t>1</a:t>
            </a:r>
            <a:endParaRPr b="0" lang="en-US" sz="1400" spc="-1" strike="noStrike">
              <a:solidFill>
                <a:srgbClr val="ffffff"/>
              </a:solidFill>
              <a:latin typeface="Arial"/>
            </a:endParaRPr>
          </a:p>
          <a:p>
            <a:pPr algn="ctr">
              <a:lnSpc>
                <a:spcPct val="100000"/>
              </a:lnSpc>
            </a:pPr>
            <a:r>
              <a:rPr b="0" lang="en-US" sz="1400" spc="-1" strike="noStrike">
                <a:solidFill>
                  <a:srgbClr val="ffffff"/>
                </a:solidFill>
                <a:latin typeface="Arial"/>
                <a:ea typeface="DejaVu Sans"/>
              </a:rPr>
              <a:t>Block 100</a:t>
            </a:r>
            <a:endParaRPr b="0" lang="en-US" sz="1400" spc="-1" strike="noStrike">
              <a:solidFill>
                <a:srgbClr val="ffffff"/>
              </a:solidFill>
              <a:latin typeface="Arial"/>
            </a:endParaRPr>
          </a:p>
        </p:txBody>
      </p:sp>
      <p:sp>
        <p:nvSpPr>
          <p:cNvPr id="115" name="CustomShape 10"/>
          <p:cNvSpPr/>
          <p:nvPr/>
        </p:nvSpPr>
        <p:spPr>
          <a:xfrm flipV="1">
            <a:off x="3153600" y="2395080"/>
            <a:ext cx="3012840" cy="118440"/>
          </a:xfrm>
          <a:custGeom>
            <a:avLst/>
            <a:gdLst>
              <a:gd name="textAreaLeft" fmla="*/ 0 w 3012840"/>
              <a:gd name="textAreaRight" fmla="*/ 3013920 w 3012840"/>
              <a:gd name="textAreaTop" fmla="*/ -720 h 118440"/>
              <a:gd name="textAreaBottom" fmla="*/ 118800 h 118440"/>
            </a:gdLst>
            <a:ahLst/>
            <a:rect l="textAreaLeft" t="textAreaTop" r="textAreaRight" b="textAreaBottom"/>
            <a:pathLst>
              <a:path w="21600" h="21600">
                <a:moveTo>
                  <a:pt x="0" y="0"/>
                </a:moveTo>
                <a:lnTo>
                  <a:pt x="21600" y="21600"/>
                </a:lnTo>
              </a:path>
            </a:pathLst>
          </a:custGeom>
          <a:noFill/>
          <a:ln w="19080">
            <a:solidFill>
              <a:srgbClr val="1e3f68"/>
            </a:solidFill>
            <a:miter/>
            <a:headEnd len="med" type="triangle" w="med"/>
            <a:tailEnd len="med" type="triangle" w="med"/>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
        <p:nvSpPr>
          <p:cNvPr id="116" name="CustomShape 11"/>
          <p:cNvSpPr/>
          <p:nvPr/>
        </p:nvSpPr>
        <p:spPr>
          <a:xfrm>
            <a:off x="7269840" y="2403720"/>
            <a:ext cx="1535760" cy="641520"/>
          </a:xfrm>
          <a:custGeom>
            <a:avLst/>
            <a:gdLst>
              <a:gd name="textAreaLeft" fmla="*/ 0 w 1535760"/>
              <a:gd name="textAreaRight" fmla="*/ 1536840 w 1535760"/>
              <a:gd name="textAreaTop" fmla="*/ 0 h 641520"/>
              <a:gd name="textAreaBottom" fmla="*/ 642600 h 641520"/>
            </a:gdLst>
            <a:ahLst/>
            <a:rect l="textAreaLeft" t="textAreaTop" r="textAreaRight" b="textAreaBottom"/>
            <a:pathLst>
              <a:path w="21600" h="21600">
                <a:moveTo>
                  <a:pt x="0" y="0"/>
                </a:moveTo>
                <a:lnTo>
                  <a:pt x="21600" y="21600"/>
                </a:lnTo>
              </a:path>
            </a:pathLst>
          </a:custGeom>
          <a:noFill/>
          <a:ln w="19080">
            <a:solidFill>
              <a:srgbClr val="1e3f68"/>
            </a:solidFill>
            <a:miter/>
            <a:headEnd len="med" type="triangle" w="med"/>
            <a:tailEnd len="med" type="triangle" w="med"/>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
        <p:nvSpPr>
          <p:cNvPr id="117" name="CustomShape 12"/>
          <p:cNvSpPr/>
          <p:nvPr/>
        </p:nvSpPr>
        <p:spPr>
          <a:xfrm>
            <a:off x="9359280" y="3573000"/>
            <a:ext cx="644760" cy="870480"/>
          </a:xfrm>
          <a:custGeom>
            <a:avLst/>
            <a:gdLst>
              <a:gd name="textAreaLeft" fmla="*/ 0 w 644760"/>
              <a:gd name="textAreaRight" fmla="*/ 645840 w 644760"/>
              <a:gd name="textAreaTop" fmla="*/ 0 h 870480"/>
              <a:gd name="textAreaBottom" fmla="*/ 871560 h 870480"/>
            </a:gdLst>
            <a:ahLst/>
            <a:rect l="textAreaLeft" t="textAreaTop" r="textAreaRight" b="textAreaBottom"/>
            <a:pathLst>
              <a:path w="21600" h="21600">
                <a:moveTo>
                  <a:pt x="0" y="0"/>
                </a:moveTo>
                <a:lnTo>
                  <a:pt x="21600" y="21600"/>
                </a:lnTo>
              </a:path>
            </a:pathLst>
          </a:custGeom>
          <a:noFill/>
          <a:ln w="19080">
            <a:solidFill>
              <a:srgbClr val="1e3f68"/>
            </a:solidFill>
            <a:miter/>
            <a:headEnd len="med" type="triangle" w="med"/>
            <a:tailEnd len="med" type="triangle" w="med"/>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
        <p:nvSpPr>
          <p:cNvPr id="118" name="CustomShape 13"/>
          <p:cNvSpPr/>
          <p:nvPr/>
        </p:nvSpPr>
        <p:spPr>
          <a:xfrm flipH="1">
            <a:off x="5634360" y="4970880"/>
            <a:ext cx="3814560" cy="659520"/>
          </a:xfrm>
          <a:custGeom>
            <a:avLst/>
            <a:gdLst>
              <a:gd name="textAreaLeft" fmla="*/ 720 w 3814560"/>
              <a:gd name="textAreaRight" fmla="*/ 3816360 w 3814560"/>
              <a:gd name="textAreaTop" fmla="*/ 0 h 659520"/>
              <a:gd name="textAreaBottom" fmla="*/ 660600 h 659520"/>
            </a:gdLst>
            <a:ahLst/>
            <a:rect l="textAreaLeft" t="textAreaTop" r="textAreaRight" b="textAreaBottom"/>
            <a:pathLst>
              <a:path w="21600" h="21600">
                <a:moveTo>
                  <a:pt x="0" y="0"/>
                </a:moveTo>
                <a:lnTo>
                  <a:pt x="21600" y="21600"/>
                </a:lnTo>
              </a:path>
            </a:pathLst>
          </a:custGeom>
          <a:noFill/>
          <a:ln w="19080">
            <a:solidFill>
              <a:srgbClr val="1e3f68"/>
            </a:solidFill>
            <a:miter/>
            <a:headEnd len="med" type="triangle" w="med"/>
            <a:tailEnd len="med" type="triangle" w="med"/>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
        <p:nvSpPr>
          <p:cNvPr id="119" name="CustomShape 14"/>
          <p:cNvSpPr/>
          <p:nvPr/>
        </p:nvSpPr>
        <p:spPr>
          <a:xfrm flipH="1">
            <a:off x="7813440" y="3049920"/>
            <a:ext cx="986400" cy="1132200"/>
          </a:xfrm>
          <a:custGeom>
            <a:avLst/>
            <a:gdLst>
              <a:gd name="textAreaLeft" fmla="*/ 720 w 986400"/>
              <a:gd name="textAreaRight" fmla="*/ 988200 w 986400"/>
              <a:gd name="textAreaTop" fmla="*/ 0 h 1132200"/>
              <a:gd name="textAreaBottom" fmla="*/ 1133280 h 1132200"/>
            </a:gdLst>
            <a:ahLst/>
            <a:rect l="textAreaLeft" t="textAreaTop" r="textAreaRight" b="textAreaBottom"/>
            <a:pathLst>
              <a:path w="21600" h="21600">
                <a:moveTo>
                  <a:pt x="0" y="0"/>
                </a:moveTo>
                <a:lnTo>
                  <a:pt x="21600" y="21600"/>
                </a:lnTo>
              </a:path>
            </a:pathLst>
          </a:custGeom>
          <a:noFill/>
          <a:ln w="19080">
            <a:solidFill>
              <a:srgbClr val="1e3f68"/>
            </a:solidFill>
            <a:miter/>
            <a:headEnd len="med" type="triangle" w="med"/>
            <a:tailEnd len="med" type="triangle" w="med"/>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
        <p:nvSpPr>
          <p:cNvPr id="120" name="CustomShape 15"/>
          <p:cNvSpPr/>
          <p:nvPr/>
        </p:nvSpPr>
        <p:spPr>
          <a:xfrm flipV="1">
            <a:off x="2992320" y="4088520"/>
            <a:ext cx="1293120" cy="567360"/>
          </a:xfrm>
          <a:custGeom>
            <a:avLst/>
            <a:gdLst>
              <a:gd name="textAreaLeft" fmla="*/ 0 w 1293120"/>
              <a:gd name="textAreaRight" fmla="*/ 1294200 w 1293120"/>
              <a:gd name="textAreaTop" fmla="*/ 720 h 567360"/>
              <a:gd name="textAreaBottom" fmla="*/ 569160 h 567360"/>
            </a:gdLst>
            <a:ahLst/>
            <a:rect l="textAreaLeft" t="textAreaTop" r="textAreaRight" b="textAreaBottom"/>
            <a:pathLst>
              <a:path w="21600" h="21600">
                <a:moveTo>
                  <a:pt x="0" y="0"/>
                </a:moveTo>
                <a:lnTo>
                  <a:pt x="21600" y="21600"/>
                </a:lnTo>
              </a:path>
            </a:pathLst>
          </a:custGeom>
          <a:noFill/>
          <a:ln w="19080">
            <a:solidFill>
              <a:srgbClr val="1e3f68"/>
            </a:solidFill>
            <a:miter/>
            <a:headEnd len="med" type="triangle" w="med"/>
            <a:tailEnd len="med" type="triangle" w="med"/>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
        <p:nvSpPr>
          <p:cNvPr id="121" name="CustomShape 16"/>
          <p:cNvSpPr/>
          <p:nvPr/>
        </p:nvSpPr>
        <p:spPr>
          <a:xfrm flipH="1" flipV="1">
            <a:off x="2599560" y="3045600"/>
            <a:ext cx="1132200" cy="518760"/>
          </a:xfrm>
          <a:custGeom>
            <a:avLst/>
            <a:gdLst>
              <a:gd name="textAreaLeft" fmla="*/ -720 w 1132200"/>
              <a:gd name="textAreaRight" fmla="*/ 1132560 w 1132200"/>
              <a:gd name="textAreaTop" fmla="*/ -720 h 518760"/>
              <a:gd name="textAreaBottom" fmla="*/ 519120 h 518760"/>
            </a:gdLst>
            <a:ahLst/>
            <a:rect l="textAreaLeft" t="textAreaTop" r="textAreaRight" b="textAreaBottom"/>
            <a:pathLst>
              <a:path w="21600" h="21600">
                <a:moveTo>
                  <a:pt x="0" y="0"/>
                </a:moveTo>
                <a:lnTo>
                  <a:pt x="21600" y="21600"/>
                </a:lnTo>
              </a:path>
            </a:pathLst>
          </a:custGeom>
          <a:noFill/>
          <a:ln w="19080">
            <a:solidFill>
              <a:srgbClr val="1e3f68"/>
            </a:solidFill>
            <a:miter/>
            <a:headEnd len="med" type="triangle" w="med"/>
            <a:tailEnd len="med" type="triangle" w="med"/>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
        <p:nvSpPr>
          <p:cNvPr id="122" name="CustomShape 17"/>
          <p:cNvSpPr/>
          <p:nvPr/>
        </p:nvSpPr>
        <p:spPr>
          <a:xfrm flipH="1">
            <a:off x="2437200" y="3049920"/>
            <a:ext cx="156960" cy="1090440"/>
          </a:xfrm>
          <a:custGeom>
            <a:avLst/>
            <a:gdLst>
              <a:gd name="textAreaLeft" fmla="*/ 720 w 156960"/>
              <a:gd name="textAreaRight" fmla="*/ 158760 w 156960"/>
              <a:gd name="textAreaTop" fmla="*/ 0 h 1090440"/>
              <a:gd name="textAreaBottom" fmla="*/ 1091520 h 1090440"/>
            </a:gdLst>
            <a:ahLst/>
            <a:rect l="textAreaLeft" t="textAreaTop" r="textAreaRight" b="textAreaBottom"/>
            <a:pathLst>
              <a:path w="21600" h="21600">
                <a:moveTo>
                  <a:pt x="0" y="0"/>
                </a:moveTo>
                <a:lnTo>
                  <a:pt x="21600" y="21600"/>
                </a:lnTo>
              </a:path>
            </a:pathLst>
          </a:custGeom>
          <a:noFill/>
          <a:ln w="19080">
            <a:solidFill>
              <a:srgbClr val="1e3f68"/>
            </a:solidFill>
            <a:miter/>
            <a:headEnd len="med" type="triangle" w="med"/>
            <a:tailEnd len="med" type="triangle" w="med"/>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
        <p:nvSpPr>
          <p:cNvPr id="123" name="CustomShape 18"/>
          <p:cNvSpPr/>
          <p:nvPr/>
        </p:nvSpPr>
        <p:spPr>
          <a:xfrm>
            <a:off x="4839480" y="3573000"/>
            <a:ext cx="1876320" cy="609120"/>
          </a:xfrm>
          <a:custGeom>
            <a:avLst/>
            <a:gdLst>
              <a:gd name="textAreaLeft" fmla="*/ 0 w 1876320"/>
              <a:gd name="textAreaRight" fmla="*/ 1877400 w 1876320"/>
              <a:gd name="textAreaTop" fmla="*/ 0 h 609120"/>
              <a:gd name="textAreaBottom" fmla="*/ 610200 h 609120"/>
            </a:gdLst>
            <a:ahLst/>
            <a:rect l="textAreaLeft" t="textAreaTop" r="textAreaRight" b="textAreaBottom"/>
            <a:pathLst>
              <a:path w="21600" h="21600">
                <a:moveTo>
                  <a:pt x="0" y="0"/>
                </a:moveTo>
                <a:lnTo>
                  <a:pt x="21600" y="21600"/>
                </a:lnTo>
              </a:path>
            </a:pathLst>
          </a:custGeom>
          <a:noFill/>
          <a:ln w="19080">
            <a:solidFill>
              <a:srgbClr val="002060"/>
            </a:solidFill>
            <a:miter/>
            <a:headEnd len="med" type="triangle" w="med"/>
            <a:tailEnd len="med" type="triangle" w="med"/>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
        <p:nvSpPr>
          <p:cNvPr id="124" name="CustomShape 19"/>
          <p:cNvSpPr/>
          <p:nvPr/>
        </p:nvSpPr>
        <p:spPr>
          <a:xfrm>
            <a:off x="2992320" y="4667760"/>
            <a:ext cx="1544760" cy="963000"/>
          </a:xfrm>
          <a:custGeom>
            <a:avLst/>
            <a:gdLst>
              <a:gd name="textAreaLeft" fmla="*/ 0 w 1544760"/>
              <a:gd name="textAreaRight" fmla="*/ 1545840 w 1544760"/>
              <a:gd name="textAreaTop" fmla="*/ 0 h 963000"/>
              <a:gd name="textAreaBottom" fmla="*/ 964080 h 963000"/>
            </a:gdLst>
            <a:ahLst/>
            <a:rect l="textAreaLeft" t="textAreaTop" r="textAreaRight" b="textAreaBottom"/>
            <a:pathLst>
              <a:path w="21600" h="21600">
                <a:moveTo>
                  <a:pt x="0" y="0"/>
                </a:moveTo>
                <a:lnTo>
                  <a:pt x="21600" y="21600"/>
                </a:lnTo>
              </a:path>
            </a:pathLst>
          </a:custGeom>
          <a:noFill/>
          <a:ln w="19080">
            <a:solidFill>
              <a:srgbClr val="1e3f68"/>
            </a:solidFill>
            <a:miter/>
            <a:headEnd len="med" type="triangle" w="med"/>
            <a:tailEnd len="med" type="triangle" w="med"/>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
        <p:nvSpPr>
          <p:cNvPr id="125" name="CustomShape 20"/>
          <p:cNvSpPr/>
          <p:nvPr/>
        </p:nvSpPr>
        <p:spPr>
          <a:xfrm flipH="1" flipV="1">
            <a:off x="6714360" y="2922840"/>
            <a:ext cx="545040" cy="731880"/>
          </a:xfrm>
          <a:custGeom>
            <a:avLst/>
            <a:gdLst>
              <a:gd name="textAreaLeft" fmla="*/ 720 w 545040"/>
              <a:gd name="textAreaRight" fmla="*/ 546840 w 545040"/>
              <a:gd name="textAreaTop" fmla="*/ -720 h 731880"/>
              <a:gd name="textAreaBottom" fmla="*/ 732240 h 731880"/>
            </a:gdLst>
            <a:ahLst/>
            <a:rect l="textAreaLeft" t="textAreaTop" r="textAreaRight" b="textAreaBottom"/>
            <a:pathLst>
              <a:path w="21600" h="21600">
                <a:moveTo>
                  <a:pt x="0" y="0"/>
                </a:moveTo>
                <a:lnTo>
                  <a:pt x="21600" y="21600"/>
                </a:lnTo>
              </a:path>
            </a:pathLst>
          </a:custGeom>
          <a:noFill/>
          <a:ln w="19080">
            <a:solidFill>
              <a:srgbClr val="1e3f68"/>
            </a:solidFill>
            <a:miter/>
            <a:headEnd len="med" type="triangle" w="med"/>
            <a:tailEnd len="med" type="triangle" w="med"/>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pic>
        <p:nvPicPr>
          <p:cNvPr id="126" name="Picture 5" descr=""/>
          <p:cNvPicPr/>
          <p:nvPr/>
        </p:nvPicPr>
        <p:blipFill>
          <a:blip r:embed="rId1"/>
          <a:stretch/>
        </p:blipFill>
        <p:spPr>
          <a:xfrm>
            <a:off x="5451840" y="4970880"/>
            <a:ext cx="2093400" cy="1853640"/>
          </a:xfrm>
          <a:prstGeom prst="rect">
            <a:avLst/>
          </a:prstGeom>
          <a:ln w="0">
            <a:noFill/>
          </a:ln>
        </p:spPr>
      </p:pic>
      <p:pic>
        <p:nvPicPr>
          <p:cNvPr id="127" name="Picture 44" descr=""/>
          <p:cNvPicPr/>
          <p:nvPr/>
        </p:nvPicPr>
        <p:blipFill>
          <a:blip r:embed="rId2"/>
          <a:stretch/>
        </p:blipFill>
        <p:spPr>
          <a:xfrm>
            <a:off x="227520" y="4833360"/>
            <a:ext cx="2093400" cy="1853640"/>
          </a:xfrm>
          <a:prstGeom prst="rect">
            <a:avLst/>
          </a:prstGeom>
          <a:ln w="0">
            <a:noFill/>
          </a:ln>
        </p:spPr>
      </p:pic>
      <p:pic>
        <p:nvPicPr>
          <p:cNvPr id="128" name="Picture 46" descr=""/>
          <p:cNvPicPr/>
          <p:nvPr/>
        </p:nvPicPr>
        <p:blipFill>
          <a:blip r:embed="rId3"/>
          <a:stretch/>
        </p:blipFill>
        <p:spPr>
          <a:xfrm>
            <a:off x="9040680" y="927360"/>
            <a:ext cx="2093400" cy="1853640"/>
          </a:xfrm>
          <a:prstGeom prst="rect">
            <a:avLst/>
          </a:prstGeom>
          <a:ln w="0">
            <a:noFill/>
          </a:ln>
        </p:spPr>
      </p:pic>
      <p:pic>
        <p:nvPicPr>
          <p:cNvPr id="129" name="Picture 47" descr=""/>
          <p:cNvPicPr/>
          <p:nvPr/>
        </p:nvPicPr>
        <p:blipFill>
          <a:blip r:embed="rId4"/>
          <a:stretch/>
        </p:blipFill>
        <p:spPr>
          <a:xfrm>
            <a:off x="5916960" y="320400"/>
            <a:ext cx="2093400" cy="1853640"/>
          </a:xfrm>
          <a:prstGeom prst="rect">
            <a:avLst/>
          </a:prstGeom>
          <a:ln w="0">
            <a:noFill/>
          </a:ln>
        </p:spPr>
      </p:pic>
      <p:pic>
        <p:nvPicPr>
          <p:cNvPr id="130" name="Picture 48" descr=""/>
          <p:cNvPicPr/>
          <p:nvPr/>
        </p:nvPicPr>
        <p:blipFill>
          <a:blip r:embed="rId5"/>
          <a:stretch/>
        </p:blipFill>
        <p:spPr>
          <a:xfrm>
            <a:off x="126000" y="1315440"/>
            <a:ext cx="2093400" cy="1853640"/>
          </a:xfrm>
          <a:prstGeom prst="rect">
            <a:avLst/>
          </a:prstGeom>
          <a:ln w="0">
            <a:noFill/>
          </a:ln>
        </p:spPr>
      </p:pic>
      <p:pic>
        <p:nvPicPr>
          <p:cNvPr id="131" name="Picture 49" descr=""/>
          <p:cNvPicPr/>
          <p:nvPr/>
        </p:nvPicPr>
        <p:blipFill>
          <a:blip r:embed="rId6"/>
          <a:stretch/>
        </p:blipFill>
        <p:spPr>
          <a:xfrm>
            <a:off x="3763440" y="1584360"/>
            <a:ext cx="2093400" cy="1853640"/>
          </a:xfrm>
          <a:prstGeom prst="rect">
            <a:avLst/>
          </a:prstGeom>
          <a:ln w="0">
            <a:noFill/>
          </a:ln>
        </p:spPr>
      </p:pic>
      <p:pic>
        <p:nvPicPr>
          <p:cNvPr id="132" name="Picture 50" descr=""/>
          <p:cNvPicPr/>
          <p:nvPr/>
        </p:nvPicPr>
        <p:blipFill>
          <a:blip r:embed="rId7"/>
          <a:stretch/>
        </p:blipFill>
        <p:spPr>
          <a:xfrm>
            <a:off x="4926960" y="3047760"/>
            <a:ext cx="2093400" cy="1853640"/>
          </a:xfrm>
          <a:prstGeom prst="rect">
            <a:avLst/>
          </a:prstGeom>
          <a:ln w="0">
            <a:noFill/>
          </a:ln>
        </p:spPr>
      </p:pic>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3" name="CustomShape 1"/>
          <p:cNvSpPr/>
          <p:nvPr/>
        </p:nvSpPr>
        <p:spPr>
          <a:xfrm>
            <a:off x="335520" y="764640"/>
            <a:ext cx="10748520" cy="4993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Consensus</a:t>
            </a:r>
            <a:endParaRPr b="0" lang="en-US" sz="2400" spc="-1" strike="noStrike">
              <a:solidFill>
                <a:srgbClr val="000000"/>
              </a:solidFill>
              <a:latin typeface="Arial"/>
            </a:endParaRPr>
          </a:p>
        </p:txBody>
      </p:sp>
      <p:sp>
        <p:nvSpPr>
          <p:cNvPr id="134" name="CustomShape 2"/>
          <p:cNvSpPr/>
          <p:nvPr/>
        </p:nvSpPr>
        <p:spPr>
          <a:xfrm>
            <a:off x="3740400" y="3049920"/>
            <a:ext cx="1094760" cy="1041840"/>
          </a:xfrm>
          <a:prstGeom prst="flowChartMagneticDisk">
            <a:avLst/>
          </a:prstGeom>
          <a:solidFill>
            <a:srgbClr val="4bacc6"/>
          </a:solidFill>
          <a:ln w="25560">
            <a:solidFill>
              <a:srgbClr val="ffffff"/>
            </a:solidFill>
            <a:miter/>
          </a:ln>
        </p:spPr>
        <p:style>
          <a:lnRef idx="0"/>
          <a:fillRef idx="0"/>
          <a:effectRef idx="0"/>
          <a:fontRef idx="minor"/>
        </p:style>
        <p:txBody>
          <a:bodyPr lIns="90000" rIns="90000" tIns="45000" bIns="45000" anchor="ctr">
            <a:noAutofit/>
          </a:bodyPr>
          <a:p>
            <a:pPr algn="ctr">
              <a:lnSpc>
                <a:spcPct val="100000"/>
              </a:lnSpc>
            </a:pPr>
            <a:r>
              <a:rPr b="0" lang="en-US" sz="1400" spc="-1" strike="noStrike">
                <a:solidFill>
                  <a:srgbClr val="ffffff"/>
                </a:solidFill>
                <a:latin typeface="Arial"/>
                <a:ea typeface="DejaVu Sans"/>
              </a:rPr>
              <a:t>8</a:t>
            </a:r>
            <a:endParaRPr b="0" lang="en-US" sz="1400" spc="-1" strike="noStrike">
              <a:solidFill>
                <a:srgbClr val="000000"/>
              </a:solidFill>
              <a:latin typeface="Arial"/>
            </a:endParaRPr>
          </a:p>
          <a:p>
            <a:pPr algn="ctr">
              <a:lnSpc>
                <a:spcPct val="100000"/>
              </a:lnSpc>
            </a:pPr>
            <a:r>
              <a:rPr b="0" lang="en-US" sz="1400" spc="-1" strike="noStrike">
                <a:solidFill>
                  <a:srgbClr val="ffffff"/>
                </a:solidFill>
                <a:latin typeface="Arial"/>
                <a:ea typeface="DejaVu Sans"/>
              </a:rPr>
              <a:t>Block 101</a:t>
            </a:r>
            <a:endParaRPr b="0" lang="en-US" sz="1400" spc="-1" strike="noStrike">
              <a:solidFill>
                <a:srgbClr val="000000"/>
              </a:solidFill>
              <a:latin typeface="Arial"/>
            </a:endParaRPr>
          </a:p>
        </p:txBody>
      </p:sp>
      <p:sp>
        <p:nvSpPr>
          <p:cNvPr id="135" name="CustomShape 3"/>
          <p:cNvSpPr/>
          <p:nvPr/>
        </p:nvSpPr>
        <p:spPr>
          <a:xfrm>
            <a:off x="4541400" y="5111640"/>
            <a:ext cx="1094760" cy="1041840"/>
          </a:xfrm>
          <a:prstGeom prst="flowChartMagneticDisk">
            <a:avLst/>
          </a:prstGeom>
          <a:solidFill>
            <a:srgbClr val="4bacc6"/>
          </a:solidFill>
          <a:ln w="25560">
            <a:solidFill>
              <a:srgbClr val="ffffff"/>
            </a:solidFill>
            <a:miter/>
          </a:ln>
        </p:spPr>
        <p:style>
          <a:lnRef idx="0"/>
          <a:fillRef idx="0"/>
          <a:effectRef idx="0"/>
          <a:fontRef idx="minor"/>
        </p:style>
        <p:txBody>
          <a:bodyPr lIns="90000" rIns="90000" tIns="45000" bIns="45000" anchor="ctr">
            <a:noAutofit/>
          </a:bodyPr>
          <a:p>
            <a:pPr algn="ctr">
              <a:lnSpc>
                <a:spcPct val="100000"/>
              </a:lnSpc>
            </a:pPr>
            <a:r>
              <a:rPr b="0" lang="en-US" sz="1400" spc="-1" strike="noStrike">
                <a:solidFill>
                  <a:srgbClr val="ffffff"/>
                </a:solidFill>
                <a:latin typeface="Arial"/>
                <a:ea typeface="DejaVu Sans"/>
              </a:rPr>
              <a:t>4</a:t>
            </a:r>
            <a:endParaRPr b="0" lang="en-US" sz="1400" spc="-1" strike="noStrike">
              <a:solidFill>
                <a:srgbClr val="000000"/>
              </a:solidFill>
              <a:latin typeface="Arial"/>
            </a:endParaRPr>
          </a:p>
          <a:p>
            <a:pPr algn="ctr">
              <a:lnSpc>
                <a:spcPct val="100000"/>
              </a:lnSpc>
            </a:pPr>
            <a:r>
              <a:rPr b="0" lang="en-US" sz="1400" spc="-1" strike="noStrike">
                <a:solidFill>
                  <a:srgbClr val="ffffff"/>
                </a:solidFill>
                <a:latin typeface="Arial"/>
                <a:ea typeface="DejaVu Sans"/>
              </a:rPr>
              <a:t>Block 101</a:t>
            </a:r>
            <a:endParaRPr b="0" lang="en-US" sz="1400" spc="-1" strike="noStrike">
              <a:solidFill>
                <a:srgbClr val="000000"/>
              </a:solidFill>
              <a:latin typeface="Arial"/>
            </a:endParaRPr>
          </a:p>
        </p:txBody>
      </p:sp>
      <p:sp>
        <p:nvSpPr>
          <p:cNvPr id="136" name="CustomShape 4"/>
          <p:cNvSpPr/>
          <p:nvPr/>
        </p:nvSpPr>
        <p:spPr>
          <a:xfrm>
            <a:off x="6720120" y="3663000"/>
            <a:ext cx="1094760" cy="1041840"/>
          </a:xfrm>
          <a:prstGeom prst="flowChartMagneticDisk">
            <a:avLst/>
          </a:prstGeom>
          <a:solidFill>
            <a:srgbClr val="4bacc6"/>
          </a:solidFill>
          <a:ln w="25560">
            <a:solidFill>
              <a:srgbClr val="ffffff"/>
            </a:solidFill>
            <a:miter/>
          </a:ln>
        </p:spPr>
        <p:style>
          <a:lnRef idx="0"/>
          <a:fillRef idx="0"/>
          <a:effectRef idx="0"/>
          <a:fontRef idx="minor"/>
        </p:style>
        <p:txBody>
          <a:bodyPr lIns="90000" rIns="90000" tIns="45000" bIns="45000" anchor="ctr">
            <a:noAutofit/>
          </a:bodyPr>
          <a:p>
            <a:pPr algn="ctr">
              <a:lnSpc>
                <a:spcPct val="100000"/>
              </a:lnSpc>
            </a:pPr>
            <a:r>
              <a:rPr b="0" lang="en-US" sz="1400" spc="-1" strike="noStrike">
                <a:solidFill>
                  <a:srgbClr val="ffffff"/>
                </a:solidFill>
                <a:latin typeface="Arial"/>
                <a:ea typeface="DejaVu Sans"/>
              </a:rPr>
              <a:t>3</a:t>
            </a:r>
            <a:endParaRPr b="0" lang="en-US" sz="1400" spc="-1" strike="noStrike">
              <a:solidFill>
                <a:srgbClr val="000000"/>
              </a:solidFill>
              <a:latin typeface="Arial"/>
            </a:endParaRPr>
          </a:p>
          <a:p>
            <a:pPr algn="ctr">
              <a:lnSpc>
                <a:spcPct val="100000"/>
              </a:lnSpc>
            </a:pPr>
            <a:r>
              <a:rPr b="0" lang="en-US" sz="1400" spc="-1" strike="noStrike">
                <a:solidFill>
                  <a:srgbClr val="ffffff"/>
                </a:solidFill>
                <a:latin typeface="Arial"/>
                <a:ea typeface="DejaVu Sans"/>
              </a:rPr>
              <a:t>Block 101</a:t>
            </a:r>
            <a:endParaRPr b="0" lang="en-US" sz="1400" spc="-1" strike="noStrike">
              <a:solidFill>
                <a:srgbClr val="000000"/>
              </a:solidFill>
              <a:latin typeface="Arial"/>
            </a:endParaRPr>
          </a:p>
        </p:txBody>
      </p:sp>
      <p:sp>
        <p:nvSpPr>
          <p:cNvPr id="137" name="CustomShape 5"/>
          <p:cNvSpPr/>
          <p:nvPr/>
        </p:nvSpPr>
        <p:spPr>
          <a:xfrm>
            <a:off x="9459000" y="4447800"/>
            <a:ext cx="1094760" cy="1041840"/>
          </a:xfrm>
          <a:prstGeom prst="flowChartMagneticDisk">
            <a:avLst/>
          </a:prstGeom>
          <a:solidFill>
            <a:srgbClr val="4bacc6"/>
          </a:solidFill>
          <a:ln w="25560">
            <a:solidFill>
              <a:srgbClr val="ffffff"/>
            </a:solidFill>
            <a:miter/>
          </a:ln>
        </p:spPr>
        <p:style>
          <a:lnRef idx="0"/>
          <a:fillRef idx="0"/>
          <a:effectRef idx="0"/>
          <a:fontRef idx="minor"/>
        </p:style>
        <p:txBody>
          <a:bodyPr lIns="90000" rIns="90000" tIns="45000" bIns="45000" anchor="ctr">
            <a:noAutofit/>
          </a:bodyPr>
          <a:p>
            <a:pPr algn="ctr">
              <a:lnSpc>
                <a:spcPct val="100000"/>
              </a:lnSpc>
            </a:pPr>
            <a:r>
              <a:rPr b="0" lang="en-US" sz="1400" spc="-1" strike="noStrike">
                <a:solidFill>
                  <a:srgbClr val="ffffff"/>
                </a:solidFill>
                <a:latin typeface="Arial"/>
                <a:ea typeface="DejaVu Sans"/>
              </a:rPr>
              <a:t>2</a:t>
            </a:r>
            <a:endParaRPr b="0" lang="en-US" sz="1400" spc="-1" strike="noStrike">
              <a:solidFill>
                <a:srgbClr val="000000"/>
              </a:solidFill>
              <a:latin typeface="Arial"/>
            </a:endParaRPr>
          </a:p>
          <a:p>
            <a:pPr algn="ctr">
              <a:lnSpc>
                <a:spcPct val="100000"/>
              </a:lnSpc>
            </a:pPr>
            <a:r>
              <a:rPr b="0" lang="en-US" sz="1400" spc="-1" strike="noStrike">
                <a:solidFill>
                  <a:srgbClr val="ffffff"/>
                </a:solidFill>
                <a:latin typeface="Arial"/>
                <a:ea typeface="DejaVu Sans"/>
              </a:rPr>
              <a:t>Block 101</a:t>
            </a:r>
            <a:endParaRPr b="0" lang="en-US" sz="1400" spc="-1" strike="noStrike">
              <a:solidFill>
                <a:srgbClr val="000000"/>
              </a:solidFill>
              <a:latin typeface="Arial"/>
            </a:endParaRPr>
          </a:p>
        </p:txBody>
      </p:sp>
      <p:sp>
        <p:nvSpPr>
          <p:cNvPr id="138" name="CustomShape 6"/>
          <p:cNvSpPr/>
          <p:nvPr/>
        </p:nvSpPr>
        <p:spPr>
          <a:xfrm>
            <a:off x="8809920" y="2526840"/>
            <a:ext cx="1094760" cy="1041840"/>
          </a:xfrm>
          <a:prstGeom prst="flowChartMagneticDisk">
            <a:avLst/>
          </a:prstGeom>
          <a:solidFill>
            <a:srgbClr val="4bacc6"/>
          </a:solidFill>
          <a:ln w="25560">
            <a:solidFill>
              <a:srgbClr val="ffffff"/>
            </a:solidFill>
            <a:miter/>
          </a:ln>
        </p:spPr>
        <p:style>
          <a:lnRef idx="0"/>
          <a:fillRef idx="0"/>
          <a:effectRef idx="0"/>
          <a:fontRef idx="minor"/>
        </p:style>
        <p:txBody>
          <a:bodyPr lIns="90000" rIns="90000" tIns="45000" bIns="45000" anchor="ctr">
            <a:noAutofit/>
          </a:bodyPr>
          <a:p>
            <a:pPr algn="ctr">
              <a:lnSpc>
                <a:spcPct val="100000"/>
              </a:lnSpc>
            </a:pPr>
            <a:r>
              <a:rPr b="0" lang="en-US" sz="1400" spc="-1" strike="noStrike">
                <a:solidFill>
                  <a:srgbClr val="ffffff"/>
                </a:solidFill>
                <a:latin typeface="Arial"/>
                <a:ea typeface="DejaVu Sans"/>
              </a:rPr>
              <a:t>7</a:t>
            </a:r>
            <a:endParaRPr b="0" lang="en-US" sz="1400" spc="-1" strike="noStrike">
              <a:solidFill>
                <a:srgbClr val="000000"/>
              </a:solidFill>
              <a:latin typeface="Arial"/>
            </a:endParaRPr>
          </a:p>
          <a:p>
            <a:pPr algn="ctr">
              <a:lnSpc>
                <a:spcPct val="100000"/>
              </a:lnSpc>
            </a:pPr>
            <a:r>
              <a:rPr b="0" lang="en-US" sz="1400" spc="-1" strike="noStrike">
                <a:solidFill>
                  <a:srgbClr val="ffffff"/>
                </a:solidFill>
                <a:latin typeface="Arial"/>
                <a:ea typeface="DejaVu Sans"/>
              </a:rPr>
              <a:t>Block 101</a:t>
            </a:r>
            <a:endParaRPr b="0" lang="en-US" sz="1400" spc="-1" strike="noStrike">
              <a:solidFill>
                <a:srgbClr val="000000"/>
              </a:solidFill>
              <a:latin typeface="Arial"/>
            </a:endParaRPr>
          </a:p>
        </p:txBody>
      </p:sp>
      <p:sp>
        <p:nvSpPr>
          <p:cNvPr id="139" name="CustomShape 7"/>
          <p:cNvSpPr/>
          <p:nvPr/>
        </p:nvSpPr>
        <p:spPr>
          <a:xfrm>
            <a:off x="1893240" y="4144320"/>
            <a:ext cx="1094760" cy="1041840"/>
          </a:xfrm>
          <a:prstGeom prst="flowChartMagneticDisk">
            <a:avLst/>
          </a:prstGeom>
          <a:solidFill>
            <a:srgbClr val="4bacc6"/>
          </a:solidFill>
          <a:ln w="25560">
            <a:solidFill>
              <a:srgbClr val="ffffff"/>
            </a:solidFill>
            <a:miter/>
          </a:ln>
        </p:spPr>
        <p:style>
          <a:lnRef idx="0"/>
          <a:fillRef idx="0"/>
          <a:effectRef idx="0"/>
          <a:fontRef idx="minor"/>
        </p:style>
        <p:txBody>
          <a:bodyPr lIns="90000" rIns="90000" tIns="45000" bIns="45000" anchor="ctr">
            <a:noAutofit/>
          </a:bodyPr>
          <a:p>
            <a:pPr algn="ctr">
              <a:lnSpc>
                <a:spcPct val="100000"/>
              </a:lnSpc>
            </a:pPr>
            <a:r>
              <a:rPr b="0" lang="en-US" sz="1400" spc="-1" strike="noStrike">
                <a:solidFill>
                  <a:srgbClr val="ffffff"/>
                </a:solidFill>
                <a:latin typeface="Arial"/>
                <a:ea typeface="DejaVu Sans"/>
              </a:rPr>
              <a:t>6</a:t>
            </a:r>
            <a:endParaRPr b="0" lang="en-US" sz="1400" spc="-1" strike="noStrike">
              <a:solidFill>
                <a:srgbClr val="000000"/>
              </a:solidFill>
              <a:latin typeface="Arial"/>
            </a:endParaRPr>
          </a:p>
          <a:p>
            <a:pPr algn="ctr">
              <a:lnSpc>
                <a:spcPct val="100000"/>
              </a:lnSpc>
            </a:pPr>
            <a:r>
              <a:rPr b="0" lang="en-US" sz="1400" spc="-1" strike="noStrike">
                <a:solidFill>
                  <a:srgbClr val="ffffff"/>
                </a:solidFill>
                <a:latin typeface="Arial"/>
                <a:ea typeface="DejaVu Sans"/>
              </a:rPr>
              <a:t>Block 101</a:t>
            </a:r>
            <a:endParaRPr b="0" lang="en-US" sz="1400" spc="-1" strike="noStrike">
              <a:solidFill>
                <a:srgbClr val="000000"/>
              </a:solidFill>
              <a:latin typeface="Arial"/>
            </a:endParaRPr>
          </a:p>
        </p:txBody>
      </p:sp>
      <p:sp>
        <p:nvSpPr>
          <p:cNvPr id="140" name="CustomShape 8"/>
          <p:cNvSpPr/>
          <p:nvPr/>
        </p:nvSpPr>
        <p:spPr>
          <a:xfrm>
            <a:off x="6170760" y="1880640"/>
            <a:ext cx="1094760" cy="1041840"/>
          </a:xfrm>
          <a:prstGeom prst="flowChartMagneticDisk">
            <a:avLst/>
          </a:prstGeom>
          <a:solidFill>
            <a:srgbClr val="4bacc6"/>
          </a:solidFill>
          <a:ln w="25560">
            <a:solidFill>
              <a:srgbClr val="ffffff"/>
            </a:solidFill>
            <a:miter/>
          </a:ln>
        </p:spPr>
        <p:style>
          <a:lnRef idx="0"/>
          <a:fillRef idx="0"/>
          <a:effectRef idx="0"/>
          <a:fontRef idx="minor"/>
        </p:style>
        <p:txBody>
          <a:bodyPr lIns="90000" rIns="90000" tIns="45000" bIns="45000" anchor="ctr">
            <a:noAutofit/>
          </a:bodyPr>
          <a:p>
            <a:pPr algn="ctr">
              <a:lnSpc>
                <a:spcPct val="100000"/>
              </a:lnSpc>
            </a:pPr>
            <a:r>
              <a:rPr b="0" lang="en-US" sz="1400" spc="-1" strike="noStrike">
                <a:solidFill>
                  <a:srgbClr val="ffffff"/>
                </a:solidFill>
                <a:latin typeface="Arial"/>
                <a:ea typeface="DejaVu Sans"/>
              </a:rPr>
              <a:t>5</a:t>
            </a:r>
            <a:endParaRPr b="0" lang="en-US" sz="1400" spc="-1" strike="noStrike">
              <a:solidFill>
                <a:srgbClr val="000000"/>
              </a:solidFill>
              <a:latin typeface="Arial"/>
            </a:endParaRPr>
          </a:p>
          <a:p>
            <a:pPr algn="ctr">
              <a:lnSpc>
                <a:spcPct val="100000"/>
              </a:lnSpc>
            </a:pPr>
            <a:r>
              <a:rPr b="0" lang="en-US" sz="1400" spc="-1" strike="noStrike">
                <a:solidFill>
                  <a:srgbClr val="ffffff"/>
                </a:solidFill>
                <a:latin typeface="Arial"/>
                <a:ea typeface="DejaVu Sans"/>
              </a:rPr>
              <a:t>Block 101</a:t>
            </a:r>
            <a:endParaRPr b="0" lang="en-US" sz="1400" spc="-1" strike="noStrike">
              <a:solidFill>
                <a:srgbClr val="000000"/>
              </a:solidFill>
              <a:latin typeface="Arial"/>
            </a:endParaRPr>
          </a:p>
        </p:txBody>
      </p:sp>
      <p:sp>
        <p:nvSpPr>
          <p:cNvPr id="141" name="CustomShape 9"/>
          <p:cNvSpPr/>
          <p:nvPr/>
        </p:nvSpPr>
        <p:spPr>
          <a:xfrm>
            <a:off x="2054520" y="2003400"/>
            <a:ext cx="1094760" cy="1041840"/>
          </a:xfrm>
          <a:prstGeom prst="flowChartMagneticDisk">
            <a:avLst/>
          </a:prstGeom>
          <a:solidFill>
            <a:srgbClr val="4bacc6"/>
          </a:solidFill>
          <a:ln w="25560">
            <a:solidFill>
              <a:srgbClr val="ffffff"/>
            </a:solidFill>
            <a:miter/>
          </a:ln>
        </p:spPr>
        <p:style>
          <a:lnRef idx="0"/>
          <a:fillRef idx="0"/>
          <a:effectRef idx="0"/>
          <a:fontRef idx="minor"/>
        </p:style>
        <p:txBody>
          <a:bodyPr lIns="90000" rIns="90000" tIns="45000" bIns="45000" anchor="ctr">
            <a:noAutofit/>
          </a:bodyPr>
          <a:p>
            <a:pPr algn="ctr">
              <a:lnSpc>
                <a:spcPct val="100000"/>
              </a:lnSpc>
            </a:pPr>
            <a:r>
              <a:rPr b="0" lang="en-US" sz="1400" spc="-1" strike="noStrike">
                <a:solidFill>
                  <a:srgbClr val="ffffff"/>
                </a:solidFill>
                <a:latin typeface="Arial"/>
                <a:ea typeface="DejaVu Sans"/>
              </a:rPr>
              <a:t>1</a:t>
            </a:r>
            <a:endParaRPr b="0" lang="en-US" sz="1400" spc="-1" strike="noStrike">
              <a:solidFill>
                <a:srgbClr val="000000"/>
              </a:solidFill>
              <a:latin typeface="Arial"/>
            </a:endParaRPr>
          </a:p>
          <a:p>
            <a:pPr algn="ctr">
              <a:lnSpc>
                <a:spcPct val="100000"/>
              </a:lnSpc>
            </a:pPr>
            <a:r>
              <a:rPr b="0" lang="en-US" sz="1400" spc="-1" strike="noStrike">
                <a:solidFill>
                  <a:srgbClr val="ffffff"/>
                </a:solidFill>
                <a:latin typeface="Arial"/>
                <a:ea typeface="DejaVu Sans"/>
              </a:rPr>
              <a:t>Block 101</a:t>
            </a:r>
            <a:endParaRPr b="0" lang="en-US" sz="1400" spc="-1" strike="noStrike">
              <a:solidFill>
                <a:srgbClr val="000000"/>
              </a:solidFill>
              <a:latin typeface="Arial"/>
            </a:endParaRPr>
          </a:p>
        </p:txBody>
      </p:sp>
      <p:sp>
        <p:nvSpPr>
          <p:cNvPr id="142" name="CustomShape 10"/>
          <p:cNvSpPr/>
          <p:nvPr/>
        </p:nvSpPr>
        <p:spPr>
          <a:xfrm flipV="1">
            <a:off x="3153600" y="2395080"/>
            <a:ext cx="3012840" cy="118440"/>
          </a:xfrm>
          <a:custGeom>
            <a:avLst/>
            <a:gdLst>
              <a:gd name="textAreaLeft" fmla="*/ 0 w 3012840"/>
              <a:gd name="textAreaRight" fmla="*/ 3013920 w 3012840"/>
              <a:gd name="textAreaTop" fmla="*/ -720 h 118440"/>
              <a:gd name="textAreaBottom" fmla="*/ 118800 h 118440"/>
            </a:gdLst>
            <a:ahLst/>
            <a:rect l="textAreaLeft" t="textAreaTop" r="textAreaRight" b="textAreaBottom"/>
            <a:pathLst>
              <a:path w="21600" h="21600">
                <a:moveTo>
                  <a:pt x="0" y="0"/>
                </a:moveTo>
                <a:lnTo>
                  <a:pt x="21600" y="21600"/>
                </a:lnTo>
              </a:path>
            </a:pathLst>
          </a:custGeom>
          <a:noFill/>
          <a:ln w="19080">
            <a:solidFill>
              <a:srgbClr val="1e3f68"/>
            </a:solidFill>
            <a:miter/>
            <a:headEnd len="med" type="triangle" w="med"/>
            <a:tailEnd len="med" type="triangle" w="med"/>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
        <p:nvSpPr>
          <p:cNvPr id="143" name="CustomShape 11"/>
          <p:cNvSpPr/>
          <p:nvPr/>
        </p:nvSpPr>
        <p:spPr>
          <a:xfrm>
            <a:off x="7269840" y="2403720"/>
            <a:ext cx="1535760" cy="641520"/>
          </a:xfrm>
          <a:custGeom>
            <a:avLst/>
            <a:gdLst>
              <a:gd name="textAreaLeft" fmla="*/ 0 w 1535760"/>
              <a:gd name="textAreaRight" fmla="*/ 1536840 w 1535760"/>
              <a:gd name="textAreaTop" fmla="*/ 0 h 641520"/>
              <a:gd name="textAreaBottom" fmla="*/ 642600 h 641520"/>
            </a:gdLst>
            <a:ahLst/>
            <a:rect l="textAreaLeft" t="textAreaTop" r="textAreaRight" b="textAreaBottom"/>
            <a:pathLst>
              <a:path w="21600" h="21600">
                <a:moveTo>
                  <a:pt x="0" y="0"/>
                </a:moveTo>
                <a:lnTo>
                  <a:pt x="21600" y="21600"/>
                </a:lnTo>
              </a:path>
            </a:pathLst>
          </a:custGeom>
          <a:noFill/>
          <a:ln w="19080">
            <a:solidFill>
              <a:srgbClr val="1e3f68"/>
            </a:solidFill>
            <a:miter/>
            <a:headEnd len="med" type="triangle" w="med"/>
            <a:tailEnd len="med" type="triangle" w="med"/>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
        <p:nvSpPr>
          <p:cNvPr id="144" name="CustomShape 12"/>
          <p:cNvSpPr/>
          <p:nvPr/>
        </p:nvSpPr>
        <p:spPr>
          <a:xfrm>
            <a:off x="9359280" y="3573000"/>
            <a:ext cx="644760" cy="870480"/>
          </a:xfrm>
          <a:custGeom>
            <a:avLst/>
            <a:gdLst>
              <a:gd name="textAreaLeft" fmla="*/ 0 w 644760"/>
              <a:gd name="textAreaRight" fmla="*/ 645840 w 644760"/>
              <a:gd name="textAreaTop" fmla="*/ 0 h 870480"/>
              <a:gd name="textAreaBottom" fmla="*/ 871560 h 870480"/>
            </a:gdLst>
            <a:ahLst/>
            <a:rect l="textAreaLeft" t="textAreaTop" r="textAreaRight" b="textAreaBottom"/>
            <a:pathLst>
              <a:path w="21600" h="21600">
                <a:moveTo>
                  <a:pt x="0" y="0"/>
                </a:moveTo>
                <a:lnTo>
                  <a:pt x="21600" y="21600"/>
                </a:lnTo>
              </a:path>
            </a:pathLst>
          </a:custGeom>
          <a:noFill/>
          <a:ln w="19080">
            <a:solidFill>
              <a:srgbClr val="1e3f68"/>
            </a:solidFill>
            <a:miter/>
            <a:headEnd len="med" type="triangle" w="med"/>
            <a:tailEnd len="med" type="triangle" w="med"/>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
        <p:nvSpPr>
          <p:cNvPr id="145" name="CustomShape 13"/>
          <p:cNvSpPr/>
          <p:nvPr/>
        </p:nvSpPr>
        <p:spPr>
          <a:xfrm flipH="1">
            <a:off x="5634360" y="4970880"/>
            <a:ext cx="3814560" cy="659520"/>
          </a:xfrm>
          <a:custGeom>
            <a:avLst/>
            <a:gdLst>
              <a:gd name="textAreaLeft" fmla="*/ 720 w 3814560"/>
              <a:gd name="textAreaRight" fmla="*/ 3816360 w 3814560"/>
              <a:gd name="textAreaTop" fmla="*/ 0 h 659520"/>
              <a:gd name="textAreaBottom" fmla="*/ 660600 h 659520"/>
            </a:gdLst>
            <a:ahLst/>
            <a:rect l="textAreaLeft" t="textAreaTop" r="textAreaRight" b="textAreaBottom"/>
            <a:pathLst>
              <a:path w="21600" h="21600">
                <a:moveTo>
                  <a:pt x="0" y="0"/>
                </a:moveTo>
                <a:lnTo>
                  <a:pt x="21600" y="21600"/>
                </a:lnTo>
              </a:path>
            </a:pathLst>
          </a:custGeom>
          <a:noFill/>
          <a:ln w="19080">
            <a:solidFill>
              <a:srgbClr val="1e3f68"/>
            </a:solidFill>
            <a:miter/>
            <a:headEnd len="med" type="triangle" w="med"/>
            <a:tailEnd len="med" type="triangle" w="med"/>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
        <p:nvSpPr>
          <p:cNvPr id="146" name="CustomShape 14"/>
          <p:cNvSpPr/>
          <p:nvPr/>
        </p:nvSpPr>
        <p:spPr>
          <a:xfrm flipH="1">
            <a:off x="7813440" y="3049920"/>
            <a:ext cx="986400" cy="1132200"/>
          </a:xfrm>
          <a:custGeom>
            <a:avLst/>
            <a:gdLst>
              <a:gd name="textAreaLeft" fmla="*/ 720 w 986400"/>
              <a:gd name="textAreaRight" fmla="*/ 988200 w 986400"/>
              <a:gd name="textAreaTop" fmla="*/ 0 h 1132200"/>
              <a:gd name="textAreaBottom" fmla="*/ 1133280 h 1132200"/>
            </a:gdLst>
            <a:ahLst/>
            <a:rect l="textAreaLeft" t="textAreaTop" r="textAreaRight" b="textAreaBottom"/>
            <a:pathLst>
              <a:path w="21600" h="21600">
                <a:moveTo>
                  <a:pt x="0" y="0"/>
                </a:moveTo>
                <a:lnTo>
                  <a:pt x="21600" y="21600"/>
                </a:lnTo>
              </a:path>
            </a:pathLst>
          </a:custGeom>
          <a:noFill/>
          <a:ln w="19080">
            <a:solidFill>
              <a:srgbClr val="1e3f68"/>
            </a:solidFill>
            <a:miter/>
            <a:headEnd len="med" type="triangle" w="med"/>
            <a:tailEnd len="med" type="triangle" w="med"/>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
        <p:nvSpPr>
          <p:cNvPr id="147" name="CustomShape 15"/>
          <p:cNvSpPr/>
          <p:nvPr/>
        </p:nvSpPr>
        <p:spPr>
          <a:xfrm flipV="1">
            <a:off x="2992320" y="4088520"/>
            <a:ext cx="1293120" cy="567360"/>
          </a:xfrm>
          <a:custGeom>
            <a:avLst/>
            <a:gdLst>
              <a:gd name="textAreaLeft" fmla="*/ 0 w 1293120"/>
              <a:gd name="textAreaRight" fmla="*/ 1294200 w 1293120"/>
              <a:gd name="textAreaTop" fmla="*/ 720 h 567360"/>
              <a:gd name="textAreaBottom" fmla="*/ 569160 h 567360"/>
            </a:gdLst>
            <a:ahLst/>
            <a:rect l="textAreaLeft" t="textAreaTop" r="textAreaRight" b="textAreaBottom"/>
            <a:pathLst>
              <a:path w="21600" h="21600">
                <a:moveTo>
                  <a:pt x="0" y="0"/>
                </a:moveTo>
                <a:lnTo>
                  <a:pt x="21600" y="21600"/>
                </a:lnTo>
              </a:path>
            </a:pathLst>
          </a:custGeom>
          <a:noFill/>
          <a:ln w="19080">
            <a:solidFill>
              <a:srgbClr val="1e3f68"/>
            </a:solidFill>
            <a:miter/>
            <a:headEnd len="med" type="triangle" w="med"/>
            <a:tailEnd len="med" type="triangle" w="med"/>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
        <p:nvSpPr>
          <p:cNvPr id="148" name="CustomShape 16"/>
          <p:cNvSpPr/>
          <p:nvPr/>
        </p:nvSpPr>
        <p:spPr>
          <a:xfrm flipH="1" flipV="1">
            <a:off x="2599560" y="3045600"/>
            <a:ext cx="1132200" cy="518760"/>
          </a:xfrm>
          <a:custGeom>
            <a:avLst/>
            <a:gdLst>
              <a:gd name="textAreaLeft" fmla="*/ -720 w 1132200"/>
              <a:gd name="textAreaRight" fmla="*/ 1132560 w 1132200"/>
              <a:gd name="textAreaTop" fmla="*/ -720 h 518760"/>
              <a:gd name="textAreaBottom" fmla="*/ 519120 h 518760"/>
            </a:gdLst>
            <a:ahLst/>
            <a:rect l="textAreaLeft" t="textAreaTop" r="textAreaRight" b="textAreaBottom"/>
            <a:pathLst>
              <a:path w="21600" h="21600">
                <a:moveTo>
                  <a:pt x="0" y="0"/>
                </a:moveTo>
                <a:lnTo>
                  <a:pt x="21600" y="21600"/>
                </a:lnTo>
              </a:path>
            </a:pathLst>
          </a:custGeom>
          <a:noFill/>
          <a:ln w="19080">
            <a:solidFill>
              <a:srgbClr val="1e3f68"/>
            </a:solidFill>
            <a:miter/>
            <a:headEnd len="med" type="triangle" w="med"/>
            <a:tailEnd len="med" type="triangle" w="med"/>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
        <p:nvSpPr>
          <p:cNvPr id="149" name="CustomShape 17"/>
          <p:cNvSpPr/>
          <p:nvPr/>
        </p:nvSpPr>
        <p:spPr>
          <a:xfrm flipH="1">
            <a:off x="2437200" y="3049920"/>
            <a:ext cx="156960" cy="1090440"/>
          </a:xfrm>
          <a:custGeom>
            <a:avLst/>
            <a:gdLst>
              <a:gd name="textAreaLeft" fmla="*/ 720 w 156960"/>
              <a:gd name="textAreaRight" fmla="*/ 158760 w 156960"/>
              <a:gd name="textAreaTop" fmla="*/ 0 h 1090440"/>
              <a:gd name="textAreaBottom" fmla="*/ 1091520 h 1090440"/>
            </a:gdLst>
            <a:ahLst/>
            <a:rect l="textAreaLeft" t="textAreaTop" r="textAreaRight" b="textAreaBottom"/>
            <a:pathLst>
              <a:path w="21600" h="21600">
                <a:moveTo>
                  <a:pt x="0" y="0"/>
                </a:moveTo>
                <a:lnTo>
                  <a:pt x="21600" y="21600"/>
                </a:lnTo>
              </a:path>
            </a:pathLst>
          </a:custGeom>
          <a:noFill/>
          <a:ln w="19080">
            <a:solidFill>
              <a:srgbClr val="1e3f68"/>
            </a:solidFill>
            <a:miter/>
            <a:headEnd len="med" type="triangle" w="med"/>
            <a:tailEnd len="med" type="triangle" w="med"/>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
        <p:nvSpPr>
          <p:cNvPr id="150" name="CustomShape 18"/>
          <p:cNvSpPr/>
          <p:nvPr/>
        </p:nvSpPr>
        <p:spPr>
          <a:xfrm>
            <a:off x="4839480" y="3573000"/>
            <a:ext cx="1876320" cy="609120"/>
          </a:xfrm>
          <a:custGeom>
            <a:avLst/>
            <a:gdLst>
              <a:gd name="textAreaLeft" fmla="*/ 0 w 1876320"/>
              <a:gd name="textAreaRight" fmla="*/ 1877400 w 1876320"/>
              <a:gd name="textAreaTop" fmla="*/ 0 h 609120"/>
              <a:gd name="textAreaBottom" fmla="*/ 610200 h 609120"/>
            </a:gdLst>
            <a:ahLst/>
            <a:rect l="textAreaLeft" t="textAreaTop" r="textAreaRight" b="textAreaBottom"/>
            <a:pathLst>
              <a:path w="21600" h="21600">
                <a:moveTo>
                  <a:pt x="0" y="0"/>
                </a:moveTo>
                <a:lnTo>
                  <a:pt x="21600" y="21600"/>
                </a:lnTo>
              </a:path>
            </a:pathLst>
          </a:custGeom>
          <a:noFill/>
          <a:ln w="19080">
            <a:solidFill>
              <a:srgbClr val="1e3f68"/>
            </a:solidFill>
            <a:miter/>
            <a:headEnd len="med" type="triangle" w="med"/>
            <a:tailEnd len="med" type="triangle" w="med"/>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
        <p:nvSpPr>
          <p:cNvPr id="151" name="CustomShape 19"/>
          <p:cNvSpPr/>
          <p:nvPr/>
        </p:nvSpPr>
        <p:spPr>
          <a:xfrm>
            <a:off x="2992320" y="4667760"/>
            <a:ext cx="1544760" cy="963000"/>
          </a:xfrm>
          <a:custGeom>
            <a:avLst/>
            <a:gdLst>
              <a:gd name="textAreaLeft" fmla="*/ 0 w 1544760"/>
              <a:gd name="textAreaRight" fmla="*/ 1545840 w 1544760"/>
              <a:gd name="textAreaTop" fmla="*/ 0 h 963000"/>
              <a:gd name="textAreaBottom" fmla="*/ 964080 h 963000"/>
            </a:gdLst>
            <a:ahLst/>
            <a:rect l="textAreaLeft" t="textAreaTop" r="textAreaRight" b="textAreaBottom"/>
            <a:pathLst>
              <a:path w="21600" h="21600">
                <a:moveTo>
                  <a:pt x="0" y="0"/>
                </a:moveTo>
                <a:lnTo>
                  <a:pt x="21600" y="21600"/>
                </a:lnTo>
              </a:path>
            </a:pathLst>
          </a:custGeom>
          <a:noFill/>
          <a:ln w="19080">
            <a:solidFill>
              <a:srgbClr val="1e3f68"/>
            </a:solidFill>
            <a:miter/>
            <a:headEnd len="med" type="triangle" w="med"/>
            <a:tailEnd len="med" type="triangle" w="med"/>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
        <p:nvSpPr>
          <p:cNvPr id="152" name="CustomShape 20"/>
          <p:cNvSpPr/>
          <p:nvPr/>
        </p:nvSpPr>
        <p:spPr>
          <a:xfrm flipH="1" flipV="1">
            <a:off x="6714360" y="2922840"/>
            <a:ext cx="545040" cy="731880"/>
          </a:xfrm>
          <a:custGeom>
            <a:avLst/>
            <a:gdLst>
              <a:gd name="textAreaLeft" fmla="*/ 720 w 545040"/>
              <a:gd name="textAreaRight" fmla="*/ 546840 w 545040"/>
              <a:gd name="textAreaTop" fmla="*/ -720 h 731880"/>
              <a:gd name="textAreaBottom" fmla="*/ 732240 h 731880"/>
            </a:gdLst>
            <a:ahLst/>
            <a:rect l="textAreaLeft" t="textAreaTop" r="textAreaRight" b="textAreaBottom"/>
            <a:pathLst>
              <a:path w="21600" h="21600">
                <a:moveTo>
                  <a:pt x="0" y="0"/>
                </a:moveTo>
                <a:lnTo>
                  <a:pt x="21600" y="21600"/>
                </a:lnTo>
              </a:path>
            </a:pathLst>
          </a:custGeom>
          <a:noFill/>
          <a:ln w="19080">
            <a:solidFill>
              <a:srgbClr val="1e3f68"/>
            </a:solidFill>
            <a:miter/>
            <a:headEnd len="med" type="triangle" w="med"/>
            <a:tailEnd len="med" type="triangle" w="med"/>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3" name="CustomShape 1"/>
          <p:cNvSpPr/>
          <p:nvPr/>
        </p:nvSpPr>
        <p:spPr>
          <a:xfrm>
            <a:off x="335520" y="764640"/>
            <a:ext cx="10748520" cy="4993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Propagating a Transaction</a:t>
            </a:r>
            <a:endParaRPr b="0" lang="en-US" sz="2400" spc="-1" strike="noStrike">
              <a:solidFill>
                <a:srgbClr val="000000"/>
              </a:solidFill>
              <a:latin typeface="Arial"/>
            </a:endParaRPr>
          </a:p>
        </p:txBody>
      </p:sp>
      <p:pic>
        <p:nvPicPr>
          <p:cNvPr id="154" name="Grafik 2" descr=""/>
          <p:cNvPicPr/>
          <p:nvPr/>
        </p:nvPicPr>
        <p:blipFill>
          <a:blip r:embed="rId1"/>
          <a:stretch/>
        </p:blipFill>
        <p:spPr>
          <a:xfrm>
            <a:off x="1483560" y="1409760"/>
            <a:ext cx="9219960" cy="5087160"/>
          </a:xfrm>
          <a:prstGeom prst="rect">
            <a:avLst/>
          </a:prstGeom>
          <a:ln w="0">
            <a:noFill/>
          </a:ln>
        </p:spPr>
      </p:pic>
      <p:sp>
        <p:nvSpPr>
          <p:cNvPr id="155" name="CustomShape 2"/>
          <p:cNvSpPr/>
          <p:nvPr/>
        </p:nvSpPr>
        <p:spPr>
          <a:xfrm>
            <a:off x="263520" y="6411600"/>
            <a:ext cx="9006840" cy="3646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US"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6" name="CustomShape 1"/>
          <p:cNvSpPr/>
          <p:nvPr/>
        </p:nvSpPr>
        <p:spPr>
          <a:xfrm>
            <a:off x="335520" y="764640"/>
            <a:ext cx="10748520" cy="4993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Blockchain Platforms</a:t>
            </a:r>
            <a:endParaRPr b="0" lang="en-US" sz="2400" spc="-1" strike="noStrike">
              <a:solidFill>
                <a:srgbClr val="000000"/>
              </a:solidFill>
              <a:latin typeface="Arial"/>
            </a:endParaRPr>
          </a:p>
        </p:txBody>
      </p:sp>
      <p:graphicFrame>
        <p:nvGraphicFramePr>
          <p:cNvPr id="157" name="Table 2"/>
          <p:cNvGraphicFramePr/>
          <p:nvPr/>
        </p:nvGraphicFramePr>
        <p:xfrm>
          <a:off x="1550520" y="2954880"/>
          <a:ext cx="8264160" cy="2059560"/>
        </p:xfrm>
        <a:graphic>
          <a:graphicData uri="http://schemas.openxmlformats.org/drawingml/2006/table">
            <a:tbl>
              <a:tblPr/>
              <a:tblGrid>
                <a:gridCol w="1888200"/>
                <a:gridCol w="2123280"/>
                <a:gridCol w="2123280"/>
                <a:gridCol w="2129760"/>
              </a:tblGrid>
              <a:tr h="282240">
                <a:tc>
                  <a:txBody>
                    <a:bodyPr lIns="90000" rIns="90000" anchor="t">
                      <a:noAutofit/>
                    </a:bodyPr>
                    <a:p>
                      <a:endParaRPr b="0" lang="en-GB" sz="18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b3b3b3"/>
                    </a:solidFill>
                  </a:tcPr>
                </a:tc>
                <a:tc>
                  <a:txBody>
                    <a:bodyPr lIns="90000" rIns="90000" anchor="t">
                      <a:noAutofit/>
                    </a:bodyPr>
                    <a:p>
                      <a:pPr algn="ctr">
                        <a:lnSpc>
                          <a:spcPct val="100000"/>
                        </a:lnSpc>
                      </a:pPr>
                      <a:r>
                        <a:rPr b="1" lang="en-US" sz="1300" spc="-1" strike="noStrike">
                          <a:solidFill>
                            <a:srgbClr val="000000"/>
                          </a:solidFill>
                          <a:latin typeface="DejaVu Sans"/>
                        </a:rPr>
                        <a:t>Ethereum</a:t>
                      </a:r>
                      <a:endParaRPr b="0" lang="en-US" sz="13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b3b3b3"/>
                    </a:solidFill>
                  </a:tcPr>
                </a:tc>
                <a:tc>
                  <a:txBody>
                    <a:bodyPr lIns="90000" rIns="90000" anchor="t">
                      <a:noAutofit/>
                    </a:bodyPr>
                    <a:p>
                      <a:pPr algn="ctr">
                        <a:lnSpc>
                          <a:spcPct val="100000"/>
                        </a:lnSpc>
                      </a:pPr>
                      <a:r>
                        <a:rPr b="1" lang="en-US" sz="1300" spc="-1" strike="noStrike">
                          <a:solidFill>
                            <a:srgbClr val="000000"/>
                          </a:solidFill>
                          <a:latin typeface="DejaVu Sans"/>
                        </a:rPr>
                        <a:t>Hyperledger Fabric</a:t>
                      </a:r>
                      <a:endParaRPr b="0" lang="en-US" sz="13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b3b3b3"/>
                    </a:solidFill>
                  </a:tcPr>
                </a:tc>
                <a:tc>
                  <a:txBody>
                    <a:bodyPr lIns="90000" rIns="90000" anchor="t">
                      <a:noAutofit/>
                    </a:bodyPr>
                    <a:p>
                      <a:pPr algn="ctr">
                        <a:lnSpc>
                          <a:spcPct val="100000"/>
                        </a:lnSpc>
                      </a:pPr>
                      <a:r>
                        <a:rPr b="1" lang="en-US" sz="1300" spc="-1" strike="noStrike">
                          <a:solidFill>
                            <a:srgbClr val="000000"/>
                          </a:solidFill>
                          <a:latin typeface="DejaVu Sans"/>
                        </a:rPr>
                        <a:t>Ripple</a:t>
                      </a:r>
                      <a:endParaRPr b="0" lang="en-US" sz="13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b3b3b3"/>
                    </a:solidFill>
                  </a:tcPr>
                </a:tc>
              </a:tr>
              <a:tr h="300600">
                <a:tc>
                  <a:txBody>
                    <a:bodyPr lIns="90000" rIns="90000" anchor="t">
                      <a:noAutofit/>
                    </a:bodyPr>
                    <a:p>
                      <a:pPr algn="ctr">
                        <a:lnSpc>
                          <a:spcPct val="100000"/>
                        </a:lnSpc>
                      </a:pPr>
                      <a:r>
                        <a:rPr b="1" lang="en-US" sz="1300" spc="-1" strike="noStrike">
                          <a:solidFill>
                            <a:srgbClr val="000000"/>
                          </a:solidFill>
                          <a:latin typeface="DejaVu Sans"/>
                        </a:rPr>
                        <a:t>Industry</a:t>
                      </a:r>
                      <a:endParaRPr b="0" lang="en-US" sz="13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gn="ctr">
                        <a:lnSpc>
                          <a:spcPct val="100000"/>
                        </a:lnSpc>
                      </a:pPr>
                      <a:r>
                        <a:rPr b="0" lang="en-US" sz="1400" spc="-1" strike="noStrike">
                          <a:solidFill>
                            <a:srgbClr val="000000"/>
                          </a:solidFill>
                          <a:latin typeface="DejaVu Sans"/>
                        </a:rPr>
                        <a:t>Cross-industry</a:t>
                      </a:r>
                      <a:endParaRPr b="0" lang="en-US" sz="14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gn="ctr">
                        <a:lnSpc>
                          <a:spcPct val="100000"/>
                        </a:lnSpc>
                      </a:pPr>
                      <a:r>
                        <a:rPr b="0" lang="en-US" sz="1400" spc="-1" strike="noStrike">
                          <a:solidFill>
                            <a:srgbClr val="000000"/>
                          </a:solidFill>
                          <a:latin typeface="DejaVu Sans"/>
                        </a:rPr>
                        <a:t>Cross-industry</a:t>
                      </a:r>
                      <a:endParaRPr b="0" lang="en-US" sz="14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gn="ctr">
                        <a:lnSpc>
                          <a:spcPct val="100000"/>
                        </a:lnSpc>
                      </a:pPr>
                      <a:r>
                        <a:rPr b="0" lang="en-US" sz="1400" spc="-1" strike="noStrike">
                          <a:solidFill>
                            <a:srgbClr val="000000"/>
                          </a:solidFill>
                          <a:latin typeface="DejaVu Sans"/>
                        </a:rPr>
                        <a:t>Finance</a:t>
                      </a:r>
                      <a:endParaRPr b="0" lang="en-US" sz="14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r>
              <a:tr h="300600">
                <a:tc>
                  <a:txBody>
                    <a:bodyPr lIns="90000" rIns="90000" anchor="t">
                      <a:noAutofit/>
                    </a:bodyPr>
                    <a:p>
                      <a:pPr algn="ctr">
                        <a:lnSpc>
                          <a:spcPct val="100000"/>
                        </a:lnSpc>
                      </a:pPr>
                      <a:r>
                        <a:rPr b="1" lang="en-US" sz="1300" spc="-1" strike="noStrike">
                          <a:solidFill>
                            <a:srgbClr val="000000"/>
                          </a:solidFill>
                          <a:latin typeface="DejaVu Sans"/>
                        </a:rPr>
                        <a:t>Ledger Type</a:t>
                      </a:r>
                      <a:endParaRPr b="0" lang="en-US" sz="13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algn="ctr">
                        <a:lnSpc>
                          <a:spcPct val="100000"/>
                        </a:lnSpc>
                      </a:pPr>
                      <a:r>
                        <a:rPr b="0" lang="en-US" sz="1400" spc="-1" strike="noStrike">
                          <a:solidFill>
                            <a:srgbClr val="000000"/>
                          </a:solidFill>
                          <a:latin typeface="DejaVu Sans"/>
                        </a:rPr>
                        <a:t>Public</a:t>
                      </a:r>
                      <a:endParaRPr b="0" lang="en-US" sz="14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algn="ctr">
                        <a:lnSpc>
                          <a:spcPct val="100000"/>
                        </a:lnSpc>
                      </a:pPr>
                      <a:r>
                        <a:rPr b="0" lang="en-US" sz="1400" spc="-1" strike="noStrike">
                          <a:solidFill>
                            <a:srgbClr val="000000"/>
                          </a:solidFill>
                          <a:latin typeface="DejaVu Sans"/>
                        </a:rPr>
                        <a:t>Permissioned</a:t>
                      </a:r>
                      <a:endParaRPr b="0" lang="en-US" sz="14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algn="ctr">
                        <a:lnSpc>
                          <a:spcPct val="100000"/>
                        </a:lnSpc>
                      </a:pPr>
                      <a:r>
                        <a:rPr b="0" lang="en-US" sz="1400" spc="-1" strike="noStrike">
                          <a:solidFill>
                            <a:srgbClr val="000000"/>
                          </a:solidFill>
                          <a:latin typeface="DejaVu Sans"/>
                        </a:rPr>
                        <a:t>Permissioned</a:t>
                      </a:r>
                      <a:endParaRPr b="0" lang="en-US" sz="14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r>
              <a:tr h="300600">
                <a:tc>
                  <a:txBody>
                    <a:bodyPr lIns="90000" rIns="90000" anchor="t">
                      <a:noAutofit/>
                    </a:bodyPr>
                    <a:p>
                      <a:pPr algn="ctr">
                        <a:lnSpc>
                          <a:spcPct val="100000"/>
                        </a:lnSpc>
                      </a:pPr>
                      <a:r>
                        <a:rPr b="1" lang="en-US" sz="1300" spc="-1" strike="noStrike">
                          <a:solidFill>
                            <a:srgbClr val="000000"/>
                          </a:solidFill>
                          <a:latin typeface="DejaVu Sans"/>
                        </a:rPr>
                        <a:t>Currency</a:t>
                      </a:r>
                      <a:endParaRPr b="0" lang="en-US" sz="13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gn="ctr">
                        <a:lnSpc>
                          <a:spcPct val="100000"/>
                        </a:lnSpc>
                      </a:pPr>
                      <a:r>
                        <a:rPr b="0" lang="en-US" sz="1400" spc="-1" strike="noStrike">
                          <a:solidFill>
                            <a:srgbClr val="000000"/>
                          </a:solidFill>
                          <a:latin typeface="DejaVu Sans"/>
                        </a:rPr>
                        <a:t>Ether (ETH)</a:t>
                      </a:r>
                      <a:endParaRPr b="0" lang="en-US" sz="14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gn="ctr">
                        <a:lnSpc>
                          <a:spcPct val="100000"/>
                        </a:lnSpc>
                      </a:pPr>
                      <a:r>
                        <a:rPr b="0" lang="en-US" sz="1400" spc="-1" strike="noStrike">
                          <a:solidFill>
                            <a:srgbClr val="000000"/>
                          </a:solidFill>
                          <a:latin typeface="DejaVu Sans"/>
                        </a:rPr>
                        <a:t>-</a:t>
                      </a:r>
                      <a:endParaRPr b="0" lang="en-US" sz="14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gn="ctr">
                        <a:lnSpc>
                          <a:spcPct val="100000"/>
                        </a:lnSpc>
                      </a:pPr>
                      <a:r>
                        <a:rPr b="0" lang="en-US" sz="1400" spc="-1" strike="noStrike">
                          <a:solidFill>
                            <a:srgbClr val="000000"/>
                          </a:solidFill>
                          <a:latin typeface="DejaVu Sans"/>
                        </a:rPr>
                        <a:t>Ripple (XRP)</a:t>
                      </a:r>
                      <a:endParaRPr b="0" lang="en-US" sz="14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r>
              <a:tr h="509400">
                <a:tc>
                  <a:txBody>
                    <a:bodyPr lIns="90000" rIns="90000" anchor="t">
                      <a:noAutofit/>
                    </a:bodyPr>
                    <a:p>
                      <a:pPr algn="ctr">
                        <a:lnSpc>
                          <a:spcPct val="100000"/>
                        </a:lnSpc>
                      </a:pPr>
                      <a:r>
                        <a:rPr b="1" lang="en-US" sz="1300" spc="-1" strike="noStrike">
                          <a:solidFill>
                            <a:srgbClr val="000000"/>
                          </a:solidFill>
                          <a:latin typeface="DejaVu Sans"/>
                        </a:rPr>
                        <a:t>Concensus</a:t>
                      </a:r>
                      <a:endParaRPr b="0" lang="en-US" sz="13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algn="ctr">
                        <a:lnSpc>
                          <a:spcPct val="100000"/>
                        </a:lnSpc>
                      </a:pPr>
                      <a:r>
                        <a:rPr b="0" lang="en-US" sz="1400" spc="-1" strike="noStrike">
                          <a:solidFill>
                            <a:srgbClr val="000000"/>
                          </a:solidFill>
                          <a:latin typeface="DejaVu Sans"/>
                        </a:rPr>
                        <a:t>Proof-of-Work (soon Proof-of-Stake)</a:t>
                      </a:r>
                      <a:endParaRPr b="0" lang="en-US" sz="14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algn="ctr">
                        <a:lnSpc>
                          <a:spcPct val="100000"/>
                        </a:lnSpc>
                      </a:pPr>
                      <a:r>
                        <a:rPr b="0" lang="en-US" sz="1400" spc="-1" strike="noStrike">
                          <a:solidFill>
                            <a:srgbClr val="000000"/>
                          </a:solidFill>
                          <a:latin typeface="DejaVu Sans"/>
                        </a:rPr>
                        <a:t>Different modules</a:t>
                      </a:r>
                      <a:endParaRPr b="0" lang="en-US" sz="14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algn="ctr">
                        <a:lnSpc>
                          <a:spcPct val="100000"/>
                        </a:lnSpc>
                      </a:pPr>
                      <a:r>
                        <a:rPr b="0" lang="en-US" sz="1400" spc="-1" strike="noStrike">
                          <a:solidFill>
                            <a:srgbClr val="000000"/>
                          </a:solidFill>
                          <a:latin typeface="DejaVu Sans"/>
                        </a:rPr>
                        <a:t>Federated Byzantine Agreement</a:t>
                      </a:r>
                      <a:endParaRPr b="0" lang="en-US" sz="14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r>
              <a:tr h="300600">
                <a:tc>
                  <a:txBody>
                    <a:bodyPr lIns="90000" rIns="90000" anchor="t">
                      <a:noAutofit/>
                    </a:bodyPr>
                    <a:p>
                      <a:pPr algn="ctr">
                        <a:lnSpc>
                          <a:spcPct val="100000"/>
                        </a:lnSpc>
                      </a:pPr>
                      <a:r>
                        <a:rPr b="1" lang="en-US" sz="1300" spc="-1" strike="noStrike">
                          <a:solidFill>
                            <a:srgbClr val="000000"/>
                          </a:solidFill>
                          <a:latin typeface="DejaVu Sans"/>
                        </a:rPr>
                        <a:t>Smart Contracts</a:t>
                      </a:r>
                      <a:endParaRPr b="0" lang="en-US" sz="13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gn="ctr">
                        <a:lnSpc>
                          <a:spcPct val="100000"/>
                        </a:lnSpc>
                      </a:pPr>
                      <a:r>
                        <a:rPr b="0" lang="en-US" sz="1400" spc="-1" strike="noStrike">
                          <a:solidFill>
                            <a:srgbClr val="000000"/>
                          </a:solidFill>
                          <a:latin typeface="DejaVu Sans"/>
                        </a:rPr>
                        <a:t>Yes</a:t>
                      </a:r>
                      <a:endParaRPr b="0" lang="en-US" sz="14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gn="ctr">
                        <a:lnSpc>
                          <a:spcPct val="100000"/>
                        </a:lnSpc>
                      </a:pPr>
                      <a:r>
                        <a:rPr b="0" lang="en-US" sz="1400" spc="-1" strike="noStrike">
                          <a:solidFill>
                            <a:srgbClr val="000000"/>
                          </a:solidFill>
                          <a:latin typeface="DejaVu Sans"/>
                        </a:rPr>
                        <a:t>Yes</a:t>
                      </a:r>
                      <a:endParaRPr b="0" lang="en-US" sz="14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gn="ctr">
                        <a:lnSpc>
                          <a:spcPct val="100000"/>
                        </a:lnSpc>
                      </a:pPr>
                      <a:r>
                        <a:rPr b="0" lang="en-US" sz="1400" spc="-1" strike="noStrike">
                          <a:solidFill>
                            <a:srgbClr val="000000"/>
                          </a:solidFill>
                          <a:latin typeface="DejaVu Sans"/>
                        </a:rPr>
                        <a:t>No</a:t>
                      </a:r>
                      <a:endParaRPr b="0" lang="en-US" sz="14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r>
            </a:tbl>
          </a:graphicData>
        </a:graphic>
      </p:graphicFrame>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8" name="CustomShape 1"/>
          <p:cNvSpPr/>
          <p:nvPr/>
        </p:nvSpPr>
        <p:spPr>
          <a:xfrm>
            <a:off x="335520" y="764640"/>
            <a:ext cx="10748520" cy="4993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Smart Contracts</a:t>
            </a:r>
            <a:endParaRPr b="0" lang="en-US" sz="2400" spc="-1" strike="noStrike">
              <a:solidFill>
                <a:srgbClr val="000000"/>
              </a:solidFill>
              <a:latin typeface="Arial"/>
            </a:endParaRPr>
          </a:p>
        </p:txBody>
      </p:sp>
      <p:sp>
        <p:nvSpPr>
          <p:cNvPr id="159" name="CustomShape 2"/>
          <p:cNvSpPr/>
          <p:nvPr/>
        </p:nvSpPr>
        <p:spPr>
          <a:xfrm>
            <a:off x="335520" y="1268640"/>
            <a:ext cx="10748520" cy="503604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1951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Bitcoin has a very limited scripting languages to manage transactions → Smart-contracts are far more powerful</a:t>
            </a:r>
            <a:endParaRPr b="0" lang="en-US" sz="1800" spc="-1" strike="noStrike">
              <a:solidFill>
                <a:srgbClr val="000000"/>
              </a:solidFill>
              <a:latin typeface="Arial"/>
            </a:endParaRPr>
          </a:p>
          <a:p>
            <a:pPr marL="1951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Turing complete languages (e.g., Solidity)</a:t>
            </a:r>
            <a:endParaRPr b="0" lang="en-US" sz="1800" spc="-1" strike="noStrike">
              <a:solidFill>
                <a:srgbClr val="000000"/>
              </a:solidFill>
              <a:latin typeface="Arial"/>
            </a:endParaRPr>
          </a:p>
          <a:p>
            <a:pPr marL="216000" indent="-215280">
              <a:lnSpc>
                <a:spcPct val="100000"/>
              </a:lnSpc>
              <a:spcBef>
                <a:spcPts val="360"/>
              </a:spcBef>
              <a:buClr>
                <a:srgbClr val="008c4f"/>
              </a:buClr>
              <a:buSzPct val="115000"/>
              <a:buFont typeface="Wingdings 2" charset="2"/>
              <a:buChar char=""/>
            </a:pPr>
            <a:r>
              <a:rPr b="0" lang="en-US" sz="1800" spc="-1" strike="noStrike">
                <a:solidFill>
                  <a:srgbClr val="000000"/>
                </a:solidFill>
                <a:latin typeface="DejaVu Sans"/>
                <a:ea typeface="DejaVu Sans"/>
              </a:rPr>
              <a:t>Contract:</a:t>
            </a:r>
            <a:endParaRPr b="0" lang="en-US" sz="1800" spc="-1" strike="noStrike">
              <a:solidFill>
                <a:srgbClr val="000000"/>
              </a:solidFill>
              <a:latin typeface="Arial"/>
            </a:endParaRPr>
          </a:p>
          <a:p>
            <a:pPr lvl="1" marL="432000" indent="-21528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Contract code compiled to byte code - e.g., for the Ethereum virtual machine (EVM)</a:t>
            </a:r>
            <a:endParaRPr b="0" lang="en-US" sz="1800" spc="-1" strike="noStrike">
              <a:solidFill>
                <a:srgbClr val="000000"/>
              </a:solidFill>
              <a:latin typeface="Arial"/>
            </a:endParaRPr>
          </a:p>
          <a:p>
            <a:pPr lvl="1" marL="432000" indent="-21528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Code execution (may) consumes cryptocurrency (tokens)</a:t>
            </a:r>
            <a:endParaRPr b="0" lang="en-US" sz="1800" spc="-1" strike="noStrike">
              <a:solidFill>
                <a:srgbClr val="000000"/>
              </a:solidFill>
              <a:latin typeface="Arial"/>
            </a:endParaRPr>
          </a:p>
          <a:p>
            <a:pPr lvl="1" marL="432000" indent="-21528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Autonomous execution</a:t>
            </a:r>
            <a:endParaRPr b="0" lang="en-US" sz="1800" spc="-1" strike="noStrike">
              <a:solidFill>
                <a:srgbClr val="000000"/>
              </a:solidFill>
              <a:latin typeface="Arial"/>
            </a:endParaRPr>
          </a:p>
          <a:p>
            <a:pPr lvl="1" marL="432000" indent="-21528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Every node runs every contract (deterministic)</a:t>
            </a:r>
            <a:endParaRPr b="0" lang="en-US" sz="1800" spc="-1" strike="noStrike">
              <a:solidFill>
                <a:srgbClr val="000000"/>
              </a:solidFill>
              <a:latin typeface="Arial"/>
            </a:endParaRPr>
          </a:p>
          <a:p>
            <a:pPr lvl="1" marL="432000" indent="-21528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Contracts can interact with world using so called ”oracles”</a:t>
            </a:r>
            <a:endParaRPr b="0" lang="en-US" sz="1800" spc="-1" strike="noStrike">
              <a:solidFill>
                <a:srgbClr val="000000"/>
              </a:solidFill>
              <a:latin typeface="Arial"/>
            </a:endParaRPr>
          </a:p>
          <a:p>
            <a:pPr lvl="1" marL="432000" indent="-21528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Smart contract capable blockchains → Ethereum,</a:t>
            </a:r>
            <a:endParaRPr b="0" lang="en-US" sz="1800" spc="-1" strike="noStrike">
              <a:solidFill>
                <a:srgbClr val="000000"/>
              </a:solidFill>
              <a:latin typeface="Arial"/>
            </a:endParaRPr>
          </a:p>
          <a:p>
            <a:pPr marL="216000" indent="-215280">
              <a:lnSpc>
                <a:spcPct val="100000"/>
              </a:lnSpc>
              <a:spcBef>
                <a:spcPts val="360"/>
              </a:spcBef>
              <a:buClr>
                <a:srgbClr val="008c4f"/>
              </a:buClr>
              <a:buSzPct val="115000"/>
              <a:buFont typeface="Wingdings 2" charset="2"/>
              <a:buChar char=""/>
            </a:pPr>
            <a:r>
              <a:rPr b="0" lang="en-US" sz="1800" spc="-1" strike="noStrike">
                <a:solidFill>
                  <a:srgbClr val="000000"/>
                </a:solidFill>
                <a:latin typeface="DejaVu Sans"/>
                <a:ea typeface="DejaVu Sans"/>
              </a:rPr>
              <a:t>Corda, Qtum, etc.</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0" name="CustomShape 1"/>
          <p:cNvSpPr/>
          <p:nvPr/>
        </p:nvSpPr>
        <p:spPr>
          <a:xfrm>
            <a:off x="335520" y="4406760"/>
            <a:ext cx="10748160" cy="13572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3000" spc="-1" strike="noStrike" cap="all">
                <a:solidFill>
                  <a:srgbClr val="008c4f"/>
                </a:solidFill>
                <a:latin typeface="DejaVu Sans"/>
                <a:ea typeface="DejaVu Sans"/>
              </a:rPr>
              <a:t>Applications</a:t>
            </a:r>
            <a:endParaRPr b="0" lang="en-US" sz="3000" spc="-1" strike="noStrike">
              <a:solidFill>
                <a:srgbClr val="000000"/>
              </a:solidFill>
              <a:latin typeface="Arial"/>
            </a:endParaRPr>
          </a:p>
        </p:txBody>
      </p:sp>
      <p:sp>
        <p:nvSpPr>
          <p:cNvPr id="161" name="CustomShape 2"/>
          <p:cNvSpPr/>
          <p:nvPr/>
        </p:nvSpPr>
        <p:spPr>
          <a:xfrm>
            <a:off x="335520" y="2906640"/>
            <a:ext cx="10748160" cy="14950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2" name="CustomShape 1"/>
          <p:cNvSpPr/>
          <p:nvPr/>
        </p:nvSpPr>
        <p:spPr>
          <a:xfrm>
            <a:off x="335520" y="764640"/>
            <a:ext cx="10748520" cy="4993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Machine-to-Everything (M2X) Economy </a:t>
            </a:r>
            <a:endParaRPr b="0" lang="en-US" sz="2400" spc="-1" strike="noStrike">
              <a:solidFill>
                <a:srgbClr val="000000"/>
              </a:solidFill>
              <a:latin typeface="Arial"/>
            </a:endParaRPr>
          </a:p>
        </p:txBody>
      </p:sp>
      <p:pic>
        <p:nvPicPr>
          <p:cNvPr id="163" name="" descr=""/>
          <p:cNvPicPr/>
          <p:nvPr/>
        </p:nvPicPr>
        <p:blipFill>
          <a:blip r:embed="rId1"/>
          <a:stretch/>
        </p:blipFill>
        <p:spPr>
          <a:xfrm>
            <a:off x="457200" y="1371600"/>
            <a:ext cx="2284560" cy="1826640"/>
          </a:xfrm>
          <a:prstGeom prst="rect">
            <a:avLst/>
          </a:prstGeom>
          <a:ln w="0">
            <a:noFill/>
          </a:ln>
        </p:spPr>
      </p:pic>
      <p:pic>
        <p:nvPicPr>
          <p:cNvPr id="164" name="" descr=""/>
          <p:cNvPicPr/>
          <p:nvPr/>
        </p:nvPicPr>
        <p:blipFill>
          <a:blip r:embed="rId2"/>
          <a:stretch/>
        </p:blipFill>
        <p:spPr>
          <a:xfrm>
            <a:off x="4669920" y="1468800"/>
            <a:ext cx="2277360" cy="1820880"/>
          </a:xfrm>
          <a:prstGeom prst="rect">
            <a:avLst/>
          </a:prstGeom>
          <a:ln w="0">
            <a:noFill/>
          </a:ln>
        </p:spPr>
      </p:pic>
      <p:pic>
        <p:nvPicPr>
          <p:cNvPr id="165" name="" descr=""/>
          <p:cNvPicPr/>
          <p:nvPr/>
        </p:nvPicPr>
        <p:blipFill>
          <a:blip r:embed="rId3"/>
          <a:stretch/>
        </p:blipFill>
        <p:spPr>
          <a:xfrm>
            <a:off x="8869680" y="1463040"/>
            <a:ext cx="1918080" cy="1918080"/>
          </a:xfrm>
          <a:prstGeom prst="rect">
            <a:avLst/>
          </a:prstGeom>
          <a:ln w="0">
            <a:noFill/>
          </a:ln>
        </p:spPr>
      </p:pic>
      <p:sp>
        <p:nvSpPr>
          <p:cNvPr id="166" name="CustomShape 2"/>
          <p:cNvSpPr/>
          <p:nvPr/>
        </p:nvSpPr>
        <p:spPr>
          <a:xfrm>
            <a:off x="415440" y="2463840"/>
            <a:ext cx="11351880" cy="45460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
        <p:nvSpPr>
          <p:cNvPr id="167" name="CustomShape 3"/>
          <p:cNvSpPr/>
          <p:nvPr/>
        </p:nvSpPr>
        <p:spPr>
          <a:xfrm>
            <a:off x="11296800" y="7144920"/>
            <a:ext cx="722160" cy="515160"/>
          </a:xfrm>
          <a:prstGeom prst="rect">
            <a:avLst/>
          </a:prstGeom>
          <a:noFill/>
          <a:ln w="0">
            <a:noFill/>
          </a:ln>
        </p:spPr>
        <p:style>
          <a:lnRef idx="0"/>
          <a:fillRef idx="0"/>
          <a:effectRef idx="0"/>
          <a:fontRef idx="minor"/>
        </p:style>
        <p:txBody>
          <a:bodyPr lIns="90000" rIns="90000" tIns="122040" bIns="122040" anchor="ctr">
            <a:noAutofit/>
          </a:bodyPr>
          <a:p>
            <a:pPr algn="r">
              <a:lnSpc>
                <a:spcPct val="100000"/>
              </a:lnSpc>
              <a:tabLst>
                <a:tab algn="l" pos="0"/>
              </a:tabLst>
            </a:pPr>
            <a:fld id="{0FBF7C4B-7360-457A-824A-766ECCAE18BF}" type="slidenum">
              <a:rPr b="0" lang="de-DE" sz="1050" spc="-1" strike="noStrike">
                <a:solidFill>
                  <a:srgbClr val="595959"/>
                </a:solidFill>
                <a:latin typeface="DejaVu Sans"/>
                <a:ea typeface="Roboto"/>
              </a:rPr>
              <a:t>&lt;number&gt;</a:t>
            </a:fld>
            <a:endParaRPr b="0" lang="en-US" sz="1050" spc="-1" strike="noStrike">
              <a:solidFill>
                <a:srgbClr val="000000"/>
              </a:solidFill>
              <a:latin typeface="Arial"/>
            </a:endParaRPr>
          </a:p>
        </p:txBody>
      </p:sp>
      <p:sp>
        <p:nvSpPr>
          <p:cNvPr id="168" name="CustomShape 4"/>
          <p:cNvSpPr/>
          <p:nvPr/>
        </p:nvSpPr>
        <p:spPr>
          <a:xfrm>
            <a:off x="3607920" y="3730320"/>
            <a:ext cx="4985280" cy="2851200"/>
          </a:xfrm>
          <a:prstGeom prst="roundRect">
            <a:avLst>
              <a:gd name="adj" fmla="val 16667"/>
            </a:avLst>
          </a:prstGeom>
          <a:noFill/>
          <a:ln>
            <a:solidFill>
              <a:srgbClr val="008c4f"/>
            </a:solidFill>
          </a:ln>
        </p:spPr>
        <p:style>
          <a:lnRef idx="2">
            <a:schemeClr val="accent5"/>
          </a:lnRef>
          <a:fillRef idx="1">
            <a:schemeClr val="lt1"/>
          </a:fillRef>
          <a:effectRef idx="0">
            <a:schemeClr val="accent5"/>
          </a:effectRef>
          <a:fontRef idx="minor"/>
        </p:style>
        <p:txBody>
          <a:bodyPr lIns="90000" rIns="90000" tIns="45000" bIns="45000" anchor="ctr">
            <a:noAutofit/>
          </a:bodyPr>
          <a:p>
            <a:pPr algn="ctr">
              <a:lnSpc>
                <a:spcPct val="100000"/>
              </a:lnSpc>
            </a:pPr>
            <a:r>
              <a:rPr b="0" lang="de-DE" sz="2150" spc="-1" strike="noStrike">
                <a:solidFill>
                  <a:srgbClr val="000000"/>
                </a:solidFill>
                <a:latin typeface="DejaVu Sans"/>
                <a:ea typeface="DejaVu Sans"/>
              </a:rPr>
              <a:t>Machine-to-Human (M2H)</a:t>
            </a:r>
            <a:endParaRPr b="0" lang="en-US" sz="2150" spc="-1" strike="noStrike">
              <a:solidFill>
                <a:srgbClr val="000000"/>
              </a:solidFill>
              <a:latin typeface="Arial"/>
            </a:endParaRPr>
          </a:p>
          <a:p>
            <a:pPr marL="118440" algn="ctr">
              <a:lnSpc>
                <a:spcPct val="100000"/>
              </a:lnSpc>
              <a:tabLst>
                <a:tab algn="l" pos="0"/>
              </a:tabLst>
            </a:pPr>
            <a:r>
              <a:rPr b="0" lang="de-DE" sz="2150" spc="-1" strike="noStrike">
                <a:solidFill>
                  <a:srgbClr val="000000"/>
                </a:solidFill>
                <a:latin typeface="DejaVu Sans"/>
                <a:ea typeface="Roboto"/>
              </a:rPr>
              <a:t>+</a:t>
            </a:r>
            <a:endParaRPr b="0" lang="en-US" sz="2150" spc="-1" strike="noStrike">
              <a:solidFill>
                <a:srgbClr val="000000"/>
              </a:solidFill>
              <a:latin typeface="Arial"/>
            </a:endParaRPr>
          </a:p>
          <a:p>
            <a:pPr marL="118440" algn="ctr">
              <a:lnSpc>
                <a:spcPct val="100000"/>
              </a:lnSpc>
              <a:tabLst>
                <a:tab algn="l" pos="0"/>
              </a:tabLst>
            </a:pPr>
            <a:r>
              <a:rPr b="0" lang="de-DE" sz="2150" spc="-1" strike="noStrike">
                <a:solidFill>
                  <a:srgbClr val="000000"/>
                </a:solidFill>
                <a:latin typeface="DejaVu Sans"/>
                <a:ea typeface="Roboto"/>
              </a:rPr>
              <a:t>Machine-to-Machine (M2M)</a:t>
            </a:r>
            <a:endParaRPr b="0" lang="en-US" sz="2150" spc="-1" strike="noStrike">
              <a:solidFill>
                <a:srgbClr val="000000"/>
              </a:solidFill>
              <a:latin typeface="Arial"/>
            </a:endParaRPr>
          </a:p>
          <a:p>
            <a:pPr marL="118440" algn="ctr">
              <a:lnSpc>
                <a:spcPct val="100000"/>
              </a:lnSpc>
              <a:tabLst>
                <a:tab algn="l" pos="0"/>
              </a:tabLst>
            </a:pPr>
            <a:r>
              <a:rPr b="0" lang="de-DE" sz="2150" spc="-1" strike="noStrike">
                <a:solidFill>
                  <a:srgbClr val="000000"/>
                </a:solidFill>
                <a:latin typeface="DejaVu Sans"/>
                <a:ea typeface="Roboto"/>
              </a:rPr>
              <a:t>+</a:t>
            </a:r>
            <a:endParaRPr b="0" lang="en-US" sz="2150" spc="-1" strike="noStrike">
              <a:solidFill>
                <a:srgbClr val="000000"/>
              </a:solidFill>
              <a:latin typeface="Arial"/>
            </a:endParaRPr>
          </a:p>
          <a:p>
            <a:pPr marL="118440" algn="ctr">
              <a:lnSpc>
                <a:spcPct val="100000"/>
              </a:lnSpc>
              <a:tabLst>
                <a:tab algn="l" pos="0"/>
              </a:tabLst>
            </a:pPr>
            <a:r>
              <a:rPr b="0" lang="de-DE" sz="2150" spc="-1" strike="noStrike">
                <a:solidFill>
                  <a:srgbClr val="000000"/>
                </a:solidFill>
                <a:latin typeface="DejaVu Sans"/>
                <a:ea typeface="Roboto"/>
              </a:rPr>
              <a:t>Machine-to-Infrastructure (M2I)</a:t>
            </a:r>
            <a:endParaRPr b="0" lang="en-US" sz="2150" spc="-1" strike="noStrike">
              <a:solidFill>
                <a:srgbClr val="000000"/>
              </a:solidFill>
              <a:latin typeface="Arial"/>
            </a:endParaRPr>
          </a:p>
          <a:p>
            <a:pPr marL="118440" algn="ctr">
              <a:lnSpc>
                <a:spcPct val="100000"/>
              </a:lnSpc>
              <a:tabLst>
                <a:tab algn="l" pos="0"/>
              </a:tabLst>
            </a:pPr>
            <a:r>
              <a:rPr b="1" lang="de-DE" sz="2150" spc="-1" strike="noStrike">
                <a:solidFill>
                  <a:srgbClr val="000000"/>
                </a:solidFill>
                <a:latin typeface="DejaVu Sans"/>
                <a:ea typeface="Roboto"/>
              </a:rPr>
              <a:t>=</a:t>
            </a:r>
            <a:endParaRPr b="0" lang="en-US" sz="2150" spc="-1" strike="noStrike">
              <a:solidFill>
                <a:srgbClr val="000000"/>
              </a:solidFill>
              <a:latin typeface="Arial"/>
            </a:endParaRPr>
          </a:p>
          <a:p>
            <a:pPr marL="118440" algn="ctr">
              <a:lnSpc>
                <a:spcPct val="100000"/>
              </a:lnSpc>
              <a:tabLst>
                <a:tab algn="l" pos="0"/>
              </a:tabLst>
            </a:pPr>
            <a:r>
              <a:rPr b="1" lang="de-DE" sz="2150" spc="-1" strike="noStrike">
                <a:solidFill>
                  <a:srgbClr val="000000"/>
                </a:solidFill>
                <a:latin typeface="DejaVu Sans"/>
                <a:ea typeface="Roboto"/>
              </a:rPr>
              <a:t>Machine-to-Everything (M2X)</a:t>
            </a:r>
            <a:endParaRPr b="0" lang="en-US" sz="215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9" name="CustomShape 1"/>
          <p:cNvSpPr/>
          <p:nvPr/>
        </p:nvSpPr>
        <p:spPr>
          <a:xfrm>
            <a:off x="335520" y="764640"/>
            <a:ext cx="10748520" cy="4993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Blockchain-based Crowdfunding</a:t>
            </a:r>
            <a:endParaRPr b="0" lang="en-US" sz="2400" spc="-1" strike="noStrike">
              <a:solidFill>
                <a:srgbClr val="000000"/>
              </a:solidFill>
              <a:latin typeface="Arial"/>
            </a:endParaRPr>
          </a:p>
        </p:txBody>
      </p:sp>
      <p:sp>
        <p:nvSpPr>
          <p:cNvPr id="170" name="CustomShape 2"/>
          <p:cNvSpPr/>
          <p:nvPr/>
        </p:nvSpPr>
        <p:spPr>
          <a:xfrm>
            <a:off x="335520" y="2743200"/>
            <a:ext cx="10748520" cy="356148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1951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ICO = IPO on the blockchain.</a:t>
            </a:r>
            <a:endParaRPr b="0" lang="en-US" sz="1800" spc="-1" strike="noStrike">
              <a:solidFill>
                <a:srgbClr val="000000"/>
              </a:solidFill>
              <a:latin typeface="Arial"/>
            </a:endParaRPr>
          </a:p>
          <a:p>
            <a:pPr marL="1951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Fund development of your blockchain-based idea → Collect funding in exchange for tokens</a:t>
            </a:r>
            <a:endParaRPr b="0" lang="en-US" sz="1800" spc="-1" strike="noStrike">
              <a:solidFill>
                <a:srgbClr val="000000"/>
              </a:solidFill>
              <a:latin typeface="Arial"/>
            </a:endParaRPr>
          </a:p>
          <a:p>
            <a:pPr marL="1951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Product, team, marketing, social media, whitepaper, roadshow, etc.</a:t>
            </a: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 name="CustomShape 1"/>
          <p:cNvSpPr/>
          <p:nvPr/>
        </p:nvSpPr>
        <p:spPr>
          <a:xfrm>
            <a:off x="335520" y="764640"/>
            <a:ext cx="10748520" cy="4993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Disclaimer and Further Resources</a:t>
            </a:r>
            <a:endParaRPr b="0" lang="en-US" sz="2400" spc="-1" strike="noStrike">
              <a:solidFill>
                <a:srgbClr val="000000"/>
              </a:solidFill>
              <a:latin typeface="Arial"/>
            </a:endParaRPr>
          </a:p>
        </p:txBody>
      </p:sp>
      <p:sp>
        <p:nvSpPr>
          <p:cNvPr id="56" name="CustomShape 2"/>
          <p:cNvSpPr/>
          <p:nvPr/>
        </p:nvSpPr>
        <p:spPr>
          <a:xfrm>
            <a:off x="335520" y="1268640"/>
            <a:ext cx="10748520" cy="503604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1951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The lecture slides are based on the course </a:t>
            </a:r>
            <a:r>
              <a:rPr b="0" i="1" lang="en-US" sz="1800" spc="-1" strike="noStrike">
                <a:solidFill>
                  <a:srgbClr val="000000"/>
                </a:solidFill>
                <a:latin typeface="DejaVu Sans"/>
                <a:ea typeface="DejaVu Sans"/>
              </a:rPr>
              <a:t>“Blockchain-based Systems Engineering” </a:t>
            </a:r>
            <a:r>
              <a:rPr b="0" lang="en-US" sz="1800" spc="-1" strike="noStrike">
                <a:solidFill>
                  <a:srgbClr val="000000"/>
                </a:solidFill>
                <a:latin typeface="DejaVu Sans"/>
                <a:ea typeface="DejaVu Sans"/>
              </a:rPr>
              <a:t>from TU Munich</a:t>
            </a:r>
            <a:endParaRPr b="0" lang="en-US" sz="1800" spc="-1" strike="noStrike">
              <a:solidFill>
                <a:srgbClr val="000000"/>
              </a:solidFill>
              <a:latin typeface="Arial"/>
            </a:endParaRPr>
          </a:p>
          <a:p>
            <a:pPr marL="1951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All their slides, exercises and further information are available online – </a:t>
            </a:r>
            <a:r>
              <a:rPr b="0" lang="en-US" sz="1800" spc="-1" strike="noStrike" u="sng">
                <a:solidFill>
                  <a:srgbClr val="0000ff"/>
                </a:solidFill>
                <a:uFillTx/>
                <a:latin typeface="DejaVu Sans"/>
                <a:ea typeface="DejaVu Sans"/>
                <a:hlinkClick r:id="rId1"/>
              </a:rPr>
              <a:t>Link</a:t>
            </a:r>
            <a:r>
              <a:rPr b="0" lang="en-US" sz="1800" spc="-1" strike="noStrike">
                <a:solidFill>
                  <a:srgbClr val="ffffff"/>
                </a:solidFill>
                <a:latin typeface="DejaVu Sans"/>
                <a:ea typeface="DejaVu Sans"/>
              </a:rPr>
              <a:t>→ We stipulate that all M2X-related interactions, transactions, collaborations, and further enactments can be governed and represented using a blockchain-based smart contract.</a:t>
            </a:r>
            <a:endParaRPr b="0" lang="en-US" sz="1800" spc="-1" strike="noStrike">
              <a:solidFill>
                <a:srgbClr val="000000"/>
              </a:solidFill>
              <a:latin typeface="Arial"/>
            </a:endParaRPr>
          </a:p>
        </p:txBody>
      </p:sp>
      <p:sp>
        <p:nvSpPr>
          <p:cNvPr id="57" name="CustomShape 3"/>
          <p:cNvSpPr/>
          <p:nvPr/>
        </p:nvSpPr>
        <p:spPr>
          <a:xfrm>
            <a:off x="263520" y="6411600"/>
            <a:ext cx="9006840" cy="3646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US"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1" name="CustomShape 1"/>
          <p:cNvSpPr/>
          <p:nvPr/>
        </p:nvSpPr>
        <p:spPr>
          <a:xfrm>
            <a:off x="335520" y="764640"/>
            <a:ext cx="10748520" cy="4993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Blockchain-based Crowdfunding</a:t>
            </a:r>
            <a:endParaRPr b="0" lang="en-US" sz="2400" spc="-1" strike="noStrike">
              <a:solidFill>
                <a:srgbClr val="000000"/>
              </a:solidFill>
              <a:latin typeface="Arial"/>
            </a:endParaRPr>
          </a:p>
        </p:txBody>
      </p:sp>
      <p:sp>
        <p:nvSpPr>
          <p:cNvPr id="172" name="CustomShape 22"/>
          <p:cNvSpPr/>
          <p:nvPr/>
        </p:nvSpPr>
        <p:spPr>
          <a:xfrm>
            <a:off x="335520" y="2743200"/>
            <a:ext cx="4921200" cy="356148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195120" indent="-192960">
              <a:lnSpc>
                <a:spcPct val="100000"/>
              </a:lnSpc>
              <a:spcBef>
                <a:spcPts val="360"/>
              </a:spcBef>
              <a:buClr>
                <a:srgbClr val="008c4f"/>
              </a:buClr>
              <a:buSzPct val="115000"/>
              <a:buFont typeface="Wingdings" charset="2"/>
              <a:buChar char=""/>
            </a:pPr>
            <a:r>
              <a:rPr b="1" lang="en-US" sz="1800" spc="-1" strike="noStrike">
                <a:solidFill>
                  <a:srgbClr val="000000"/>
                </a:solidFill>
                <a:latin typeface="DejaVu Sans"/>
                <a:ea typeface="DejaVu Sans"/>
              </a:rPr>
              <a:t>$28,366,035,804</a:t>
            </a:r>
            <a:r>
              <a:rPr b="0" lang="en-US" sz="1800" spc="-1" strike="noStrike">
                <a:solidFill>
                  <a:srgbClr val="000000"/>
                </a:solidFill>
                <a:latin typeface="DejaVu Sans"/>
                <a:ea typeface="DejaVu Sans"/>
              </a:rPr>
              <a:t> raised between January 2014 and August 2018.</a:t>
            </a:r>
            <a:endParaRPr b="0" lang="en-US" sz="1800" spc="-1" strike="noStrike">
              <a:solidFill>
                <a:srgbClr val="000000"/>
              </a:solidFill>
              <a:latin typeface="Arial"/>
            </a:endParaRPr>
          </a:p>
        </p:txBody>
      </p:sp>
      <p:graphicFrame>
        <p:nvGraphicFramePr>
          <p:cNvPr id="173" name=""/>
          <p:cNvGraphicFramePr/>
          <p:nvPr/>
        </p:nvGraphicFramePr>
        <p:xfrm>
          <a:off x="5179680" y="3461400"/>
          <a:ext cx="5781960" cy="1411200"/>
        </p:xfrm>
        <a:graphic>
          <a:graphicData uri="http://schemas.openxmlformats.org/drawingml/2006/table">
            <a:tbl>
              <a:tblPr/>
              <a:tblGrid>
                <a:gridCol w="1292760"/>
                <a:gridCol w="2125080"/>
                <a:gridCol w="2364480"/>
              </a:tblGrid>
              <a:tr h="216000">
                <a:tc>
                  <a:txBody>
                    <a:bodyPr lIns="90000" rIns="90000" anchor="ctr">
                      <a:noAutofit/>
                    </a:bodyPr>
                    <a:p>
                      <a:pPr algn="ctr">
                        <a:lnSpc>
                          <a:spcPct val="100000"/>
                        </a:lnSpc>
                      </a:pPr>
                      <a:r>
                        <a:rPr b="1" lang="en-US" sz="1300" spc="-1" strike="noStrike">
                          <a:solidFill>
                            <a:srgbClr val="000000"/>
                          </a:solidFill>
                          <a:latin typeface="DejaVu Sans"/>
                        </a:rPr>
                        <a:t>Coin</a:t>
                      </a:r>
                      <a:endParaRPr b="0" lang="en-US" sz="1300" spc="-1" strike="noStrike">
                        <a:solidFill>
                          <a:srgbClr val="000000"/>
                        </a:solidFill>
                        <a:latin typeface="Arial"/>
                      </a:endParaRPr>
                    </a:p>
                  </a:txBody>
                  <a:tcPr anchor="ctr"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b3b3b3"/>
                    </a:solidFill>
                  </a:tcPr>
                </a:tc>
                <a:tc>
                  <a:txBody>
                    <a:bodyPr lIns="90000" rIns="90000" anchor="ctr">
                      <a:noAutofit/>
                    </a:bodyPr>
                    <a:p>
                      <a:pPr algn="ctr">
                        <a:lnSpc>
                          <a:spcPct val="100000"/>
                        </a:lnSpc>
                      </a:pPr>
                      <a:r>
                        <a:rPr b="1" lang="en-US" sz="1300" spc="-1" strike="noStrike">
                          <a:solidFill>
                            <a:srgbClr val="000000"/>
                          </a:solidFill>
                          <a:latin typeface="DejaVu Sans"/>
                        </a:rPr>
                        <a:t>Total Funds raised</a:t>
                      </a:r>
                      <a:endParaRPr b="0" lang="en-US" sz="1300" spc="-1" strike="noStrike">
                        <a:solidFill>
                          <a:srgbClr val="000000"/>
                        </a:solidFill>
                        <a:latin typeface="Arial"/>
                      </a:endParaRPr>
                    </a:p>
                  </a:txBody>
                  <a:tcPr anchor="ctr"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b3b3b3"/>
                    </a:solidFill>
                  </a:tcPr>
                </a:tc>
                <a:tc>
                  <a:txBody>
                    <a:bodyPr lIns="90000" rIns="90000" anchor="ctr">
                      <a:noAutofit/>
                    </a:bodyPr>
                    <a:p>
                      <a:pPr algn="ctr">
                        <a:lnSpc>
                          <a:spcPct val="100000"/>
                        </a:lnSpc>
                      </a:pPr>
                      <a:r>
                        <a:rPr b="1" lang="en-US" sz="1300" spc="-1" strike="noStrike">
                          <a:solidFill>
                            <a:srgbClr val="000000"/>
                          </a:solidFill>
                          <a:latin typeface="DejaVu Sans"/>
                        </a:rPr>
                        <a:t>Year</a:t>
                      </a:r>
                      <a:endParaRPr b="0" lang="en-US" sz="1300" spc="-1" strike="noStrike">
                        <a:solidFill>
                          <a:srgbClr val="000000"/>
                        </a:solidFill>
                        <a:latin typeface="Arial"/>
                      </a:endParaRPr>
                    </a:p>
                  </a:txBody>
                  <a:tcPr anchor="ctr"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b3b3b3"/>
                    </a:solidFill>
                  </a:tcPr>
                </a:tc>
              </a:tr>
              <a:tr h="216000">
                <a:tc>
                  <a:txBody>
                    <a:bodyPr lIns="90000" rIns="90000" anchor="ctr">
                      <a:noAutofit/>
                    </a:bodyPr>
                    <a:p>
                      <a:pPr algn="ctr">
                        <a:lnSpc>
                          <a:spcPct val="100000"/>
                        </a:lnSpc>
                      </a:pPr>
                      <a:r>
                        <a:rPr b="0" lang="en-US" sz="1300" spc="-1" strike="noStrike">
                          <a:solidFill>
                            <a:srgbClr val="000000"/>
                          </a:solidFill>
                          <a:latin typeface="DejaVu Sans"/>
                        </a:rPr>
                        <a:t>EOS</a:t>
                      </a:r>
                      <a:endParaRPr b="0" lang="en-US" sz="1300" spc="-1" strike="noStrike">
                        <a:solidFill>
                          <a:srgbClr val="000000"/>
                        </a:solidFill>
                        <a:latin typeface="Arial"/>
                      </a:endParaRPr>
                    </a:p>
                  </a:txBody>
                  <a:tcPr anchor="ctr"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ctr">
                      <a:noAutofit/>
                    </a:bodyPr>
                    <a:p>
                      <a:pPr algn="ctr">
                        <a:lnSpc>
                          <a:spcPct val="100000"/>
                        </a:lnSpc>
                      </a:pPr>
                      <a:r>
                        <a:rPr b="0" lang="en-US" sz="1300" spc="-1" strike="noStrike">
                          <a:solidFill>
                            <a:srgbClr val="000000"/>
                          </a:solidFill>
                          <a:latin typeface="DejaVu Sans"/>
                        </a:rPr>
                        <a:t>$4.2 Billion</a:t>
                      </a:r>
                      <a:endParaRPr b="0" lang="en-US" sz="1300" spc="-1" strike="noStrike">
                        <a:solidFill>
                          <a:srgbClr val="000000"/>
                        </a:solidFill>
                        <a:latin typeface="Arial"/>
                      </a:endParaRPr>
                    </a:p>
                  </a:txBody>
                  <a:tcPr anchor="ctr"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ctr">
                      <a:noAutofit/>
                    </a:bodyPr>
                    <a:p>
                      <a:pPr algn="ctr">
                        <a:lnSpc>
                          <a:spcPct val="100000"/>
                        </a:lnSpc>
                      </a:pPr>
                      <a:r>
                        <a:rPr b="0" lang="en-US" sz="1300" spc="-1" strike="noStrike">
                          <a:solidFill>
                            <a:srgbClr val="000000"/>
                          </a:solidFill>
                          <a:latin typeface="DejaVu Sans"/>
                        </a:rPr>
                        <a:t>2018</a:t>
                      </a:r>
                      <a:endParaRPr b="0" lang="en-US" sz="1300" spc="-1" strike="noStrike">
                        <a:solidFill>
                          <a:srgbClr val="000000"/>
                        </a:solidFill>
                        <a:latin typeface="Arial"/>
                      </a:endParaRPr>
                    </a:p>
                  </a:txBody>
                  <a:tcPr anchor="ctr"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r>
              <a:tr h="216000">
                <a:tc>
                  <a:txBody>
                    <a:bodyPr lIns="90000" rIns="90000" anchor="ctr">
                      <a:noAutofit/>
                    </a:bodyPr>
                    <a:p>
                      <a:pPr algn="ctr">
                        <a:lnSpc>
                          <a:spcPct val="100000"/>
                        </a:lnSpc>
                      </a:pPr>
                      <a:r>
                        <a:rPr b="0" lang="en-US" sz="1300" spc="-1" strike="noStrike">
                          <a:solidFill>
                            <a:srgbClr val="000000"/>
                          </a:solidFill>
                          <a:latin typeface="DejaVu Sans"/>
                        </a:rPr>
                        <a:t>Telegram</a:t>
                      </a:r>
                      <a:endParaRPr b="0" lang="en-US" sz="1300" spc="-1" strike="noStrike">
                        <a:solidFill>
                          <a:srgbClr val="000000"/>
                        </a:solidFill>
                        <a:latin typeface="Arial"/>
                      </a:endParaRPr>
                    </a:p>
                  </a:txBody>
                  <a:tcPr anchor="ctr"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ctr">
                      <a:noAutofit/>
                    </a:bodyPr>
                    <a:p>
                      <a:pPr algn="ctr">
                        <a:lnSpc>
                          <a:spcPct val="100000"/>
                        </a:lnSpc>
                      </a:pPr>
                      <a:r>
                        <a:rPr b="0" lang="en-US" sz="1300" spc="-1" strike="noStrike">
                          <a:solidFill>
                            <a:srgbClr val="000000"/>
                          </a:solidFill>
                          <a:latin typeface="DejaVu Sans"/>
                        </a:rPr>
                        <a:t>$1.7 Billion</a:t>
                      </a:r>
                      <a:endParaRPr b="0" lang="en-US" sz="1300" spc="-1" strike="noStrike">
                        <a:solidFill>
                          <a:srgbClr val="000000"/>
                        </a:solidFill>
                        <a:latin typeface="Arial"/>
                      </a:endParaRPr>
                    </a:p>
                  </a:txBody>
                  <a:tcPr anchor="ctr"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ctr">
                      <a:noAutofit/>
                    </a:bodyPr>
                    <a:p>
                      <a:pPr algn="ctr">
                        <a:lnSpc>
                          <a:spcPct val="100000"/>
                        </a:lnSpc>
                      </a:pPr>
                      <a:r>
                        <a:rPr b="0" lang="en-US" sz="1300" spc="-1" strike="noStrike">
                          <a:solidFill>
                            <a:srgbClr val="000000"/>
                          </a:solidFill>
                          <a:latin typeface="DejaVu Sans"/>
                        </a:rPr>
                        <a:t>February 2018</a:t>
                      </a:r>
                      <a:endParaRPr b="0" lang="en-US" sz="1300" spc="-1" strike="noStrike">
                        <a:solidFill>
                          <a:srgbClr val="000000"/>
                        </a:solidFill>
                        <a:latin typeface="Arial"/>
                      </a:endParaRPr>
                    </a:p>
                  </a:txBody>
                  <a:tcPr anchor="ctr"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r>
              <a:tr h="216000">
                <a:tc>
                  <a:txBody>
                    <a:bodyPr lIns="90000" rIns="90000" anchor="ctr">
                      <a:noAutofit/>
                    </a:bodyPr>
                    <a:p>
                      <a:pPr algn="ctr">
                        <a:lnSpc>
                          <a:spcPct val="100000"/>
                        </a:lnSpc>
                      </a:pPr>
                      <a:r>
                        <a:rPr b="0" lang="en-US" sz="1300" spc="-1" strike="noStrike">
                          <a:solidFill>
                            <a:srgbClr val="000000"/>
                          </a:solidFill>
                          <a:latin typeface="DejaVu Sans"/>
                        </a:rPr>
                        <a:t>TaTaTu</a:t>
                      </a:r>
                      <a:endParaRPr b="0" lang="en-US" sz="1300" spc="-1" strike="noStrike">
                        <a:solidFill>
                          <a:srgbClr val="000000"/>
                        </a:solidFill>
                        <a:latin typeface="Arial"/>
                      </a:endParaRPr>
                    </a:p>
                  </a:txBody>
                  <a:tcPr anchor="ctr"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ctr">
                      <a:noAutofit/>
                    </a:bodyPr>
                    <a:p>
                      <a:pPr algn="ctr">
                        <a:lnSpc>
                          <a:spcPct val="100000"/>
                        </a:lnSpc>
                      </a:pPr>
                      <a:r>
                        <a:rPr b="0" lang="en-US" sz="1300" spc="-1" strike="noStrike">
                          <a:solidFill>
                            <a:srgbClr val="000000"/>
                          </a:solidFill>
                          <a:latin typeface="DejaVu Sans"/>
                        </a:rPr>
                        <a:t>$575 Million </a:t>
                      </a:r>
                      <a:endParaRPr b="0" lang="en-US" sz="1300" spc="-1" strike="noStrike">
                        <a:solidFill>
                          <a:srgbClr val="000000"/>
                        </a:solidFill>
                        <a:latin typeface="Arial"/>
                      </a:endParaRPr>
                    </a:p>
                  </a:txBody>
                  <a:tcPr anchor="ctr"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ctr">
                      <a:noAutofit/>
                    </a:bodyPr>
                    <a:p>
                      <a:pPr algn="ctr">
                        <a:lnSpc>
                          <a:spcPct val="100000"/>
                        </a:lnSpc>
                      </a:pPr>
                      <a:r>
                        <a:rPr b="0" lang="en-US" sz="1300" spc="-1" strike="noStrike">
                          <a:solidFill>
                            <a:srgbClr val="000000"/>
                          </a:solidFill>
                          <a:latin typeface="DejaVu Sans"/>
                        </a:rPr>
                        <a:t>June 2018</a:t>
                      </a:r>
                      <a:endParaRPr b="0" lang="en-US" sz="1300" spc="-1" strike="noStrike">
                        <a:solidFill>
                          <a:srgbClr val="000000"/>
                        </a:solidFill>
                        <a:latin typeface="Arial"/>
                      </a:endParaRPr>
                    </a:p>
                  </a:txBody>
                  <a:tcPr anchor="ctr"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r>
              <a:tr h="216000">
                <a:tc>
                  <a:txBody>
                    <a:bodyPr lIns="90000" rIns="90000" anchor="ctr">
                      <a:noAutofit/>
                    </a:bodyPr>
                    <a:p>
                      <a:pPr algn="ctr">
                        <a:lnSpc>
                          <a:spcPct val="100000"/>
                        </a:lnSpc>
                      </a:pPr>
                      <a:r>
                        <a:rPr b="0" lang="en-US" sz="1300" spc="-1" strike="noStrike">
                          <a:solidFill>
                            <a:srgbClr val="000000"/>
                          </a:solidFill>
                          <a:latin typeface="DejaVu Sans"/>
                        </a:rPr>
                        <a:t>Dragon Coin</a:t>
                      </a:r>
                      <a:endParaRPr b="0" lang="en-US" sz="1300" spc="-1" strike="noStrike">
                        <a:solidFill>
                          <a:srgbClr val="000000"/>
                        </a:solidFill>
                        <a:latin typeface="Arial"/>
                      </a:endParaRPr>
                    </a:p>
                  </a:txBody>
                  <a:tcPr anchor="ctr"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ctr">
                      <a:noAutofit/>
                    </a:bodyPr>
                    <a:p>
                      <a:pPr algn="ctr">
                        <a:lnSpc>
                          <a:spcPct val="100000"/>
                        </a:lnSpc>
                      </a:pPr>
                      <a:r>
                        <a:rPr b="0" lang="en-US" sz="1300" spc="-1" strike="noStrike">
                          <a:solidFill>
                            <a:srgbClr val="000000"/>
                          </a:solidFill>
                          <a:latin typeface="DejaVu Sans"/>
                        </a:rPr>
                        <a:t>$420 Million</a:t>
                      </a:r>
                      <a:endParaRPr b="0" lang="en-US" sz="1300" spc="-1" strike="noStrike">
                        <a:solidFill>
                          <a:srgbClr val="000000"/>
                        </a:solidFill>
                        <a:latin typeface="Arial"/>
                      </a:endParaRPr>
                    </a:p>
                  </a:txBody>
                  <a:tcPr anchor="ctr"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ctr">
                      <a:noAutofit/>
                    </a:bodyPr>
                    <a:p>
                      <a:pPr algn="ctr">
                        <a:lnSpc>
                          <a:spcPct val="100000"/>
                        </a:lnSpc>
                      </a:pPr>
                      <a:r>
                        <a:rPr b="0" lang="en-US" sz="1300" spc="-1" strike="noStrike">
                          <a:solidFill>
                            <a:srgbClr val="000000"/>
                          </a:solidFill>
                          <a:latin typeface="DejaVu Sans"/>
                        </a:rPr>
                        <a:t>March 2018</a:t>
                      </a:r>
                      <a:endParaRPr b="0" lang="en-US" sz="1300" spc="-1" strike="noStrike">
                        <a:solidFill>
                          <a:srgbClr val="000000"/>
                        </a:solidFill>
                        <a:latin typeface="Arial"/>
                      </a:endParaRPr>
                    </a:p>
                  </a:txBody>
                  <a:tcPr anchor="ctr"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r>
            </a:tbl>
          </a:graphicData>
        </a:graphic>
      </p:graphicFrame>
      <p:sp>
        <p:nvSpPr>
          <p:cNvPr id="174" name=""/>
          <p:cNvSpPr/>
          <p:nvPr/>
        </p:nvSpPr>
        <p:spPr>
          <a:xfrm>
            <a:off x="5257800" y="3097800"/>
            <a:ext cx="5713920" cy="2952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1400" spc="-1" strike="noStrike">
                <a:solidFill>
                  <a:srgbClr val="000000"/>
                </a:solidFill>
                <a:latin typeface="DejaVu Sans"/>
                <a:ea typeface="DejaVu Sans"/>
              </a:rPr>
              <a:t>Some of the largest ICOs (in terms of how much they raised)</a:t>
            </a:r>
            <a:endParaRPr b="0" lang="en-US" sz="1400" spc="-1" strike="noStrike">
              <a:solidFill>
                <a:srgbClr val="000000"/>
              </a:solidFill>
              <a:latin typeface="Arial"/>
            </a:endParaRPr>
          </a:p>
        </p:txBody>
      </p:sp>
      <p:sp>
        <p:nvSpPr>
          <p:cNvPr id="175" name="CustomShape 23"/>
          <p:cNvSpPr/>
          <p:nvPr/>
        </p:nvSpPr>
        <p:spPr>
          <a:xfrm>
            <a:off x="263520" y="6411600"/>
            <a:ext cx="9006840" cy="227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DejaVu Sans"/>
                <a:ea typeface="Roboto"/>
              </a:rPr>
              <a:t>Based on data sourced from: </a:t>
            </a:r>
            <a:r>
              <a:rPr b="0" lang="en-US" sz="900" spc="-1" strike="noStrike" u="sng">
                <a:solidFill>
                  <a:srgbClr val="0000ff"/>
                </a:solidFill>
                <a:uFillTx/>
                <a:latin typeface="DejaVu Sans"/>
                <a:ea typeface="Roboto"/>
                <a:hlinkClick r:id="rId1"/>
              </a:rPr>
              <a:t>https://elementus.io/token-sales-history</a:t>
            </a:r>
            <a:endParaRPr b="0" lang="en-US"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6" name="CustomShape 1"/>
          <p:cNvSpPr/>
          <p:nvPr/>
        </p:nvSpPr>
        <p:spPr>
          <a:xfrm>
            <a:off x="335520" y="764640"/>
            <a:ext cx="10748520" cy="4993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Do I need a blockchain for that?</a:t>
            </a:r>
            <a:endParaRPr b="0" lang="en-US" sz="2400" spc="-1" strike="noStrike">
              <a:solidFill>
                <a:srgbClr val="000000"/>
              </a:solidFill>
              <a:latin typeface="Arial"/>
            </a:endParaRPr>
          </a:p>
        </p:txBody>
      </p:sp>
      <p:sp>
        <p:nvSpPr>
          <p:cNvPr id="177" name="CustomShape 2"/>
          <p:cNvSpPr/>
          <p:nvPr/>
        </p:nvSpPr>
        <p:spPr>
          <a:xfrm>
            <a:off x="263520" y="6411600"/>
            <a:ext cx="7251480" cy="227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Image recreated from K. Wüst and A. Gervais, “Do you need a Blockchain?” IACR Cryptology ePrint Archive, vol. 2017, p. 375, 2017.</a:t>
            </a:r>
            <a:endParaRPr b="0" lang="en-US" sz="900" spc="-1" strike="noStrike">
              <a:solidFill>
                <a:srgbClr val="000000"/>
              </a:solidFill>
              <a:latin typeface="Arial"/>
            </a:endParaRPr>
          </a:p>
        </p:txBody>
      </p:sp>
      <p:pic>
        <p:nvPicPr>
          <p:cNvPr id="178" name="" descr=""/>
          <p:cNvPicPr/>
          <p:nvPr/>
        </p:nvPicPr>
        <p:blipFill>
          <a:blip r:embed="rId1"/>
          <a:stretch/>
        </p:blipFill>
        <p:spPr>
          <a:xfrm>
            <a:off x="813600" y="1478520"/>
            <a:ext cx="8532720" cy="4304520"/>
          </a:xfrm>
          <a:prstGeom prst="rect">
            <a:avLst/>
          </a:prstGeom>
          <a:ln w="0">
            <a:noFill/>
          </a:ln>
        </p:spPr>
      </p:pic>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9" name="CustomShape 1"/>
          <p:cNvSpPr/>
          <p:nvPr/>
        </p:nvSpPr>
        <p:spPr>
          <a:xfrm>
            <a:off x="335520" y="764640"/>
            <a:ext cx="10748520" cy="4993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Mileage Logging</a:t>
            </a:r>
            <a:endParaRPr b="0" lang="en-US" sz="2400" spc="-1" strike="noStrike">
              <a:solidFill>
                <a:srgbClr val="000000"/>
              </a:solidFill>
              <a:latin typeface="Arial"/>
            </a:endParaRPr>
          </a:p>
        </p:txBody>
      </p:sp>
      <p:sp>
        <p:nvSpPr>
          <p:cNvPr id="180" name="CustomShape 21"/>
          <p:cNvSpPr/>
          <p:nvPr/>
        </p:nvSpPr>
        <p:spPr>
          <a:xfrm>
            <a:off x="263520" y="6411600"/>
            <a:ext cx="725148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Image adapted from </a:t>
            </a:r>
            <a:r>
              <a:rPr b="0" lang="en-US" sz="900" spc="-1" strike="noStrike" u="sng">
                <a:solidFill>
                  <a:srgbClr val="0000ff"/>
                </a:solidFill>
                <a:uFillTx/>
                <a:latin typeface="Roboto"/>
                <a:ea typeface="Roboto"/>
                <a:hlinkClick r:id="rId1"/>
              </a:rPr>
              <a:t>https://twitter.com/boschglobal/status/844131521426538497?lang=en</a:t>
            </a:r>
            <a:endParaRPr b="0" lang="en-US" sz="900" spc="-1" strike="noStrike">
              <a:solidFill>
                <a:srgbClr val="000000"/>
              </a:solidFill>
              <a:latin typeface="Arial"/>
            </a:endParaRPr>
          </a:p>
        </p:txBody>
      </p:sp>
      <p:pic>
        <p:nvPicPr>
          <p:cNvPr id="181" name="" descr=""/>
          <p:cNvPicPr/>
          <p:nvPr/>
        </p:nvPicPr>
        <p:blipFill>
          <a:blip r:embed="rId2"/>
          <a:stretch/>
        </p:blipFill>
        <p:spPr>
          <a:xfrm>
            <a:off x="385200" y="1434240"/>
            <a:ext cx="10032120" cy="4201560"/>
          </a:xfrm>
          <a:prstGeom prst="rect">
            <a:avLst/>
          </a:prstGeom>
          <a:ln w="0">
            <a:noFill/>
          </a:ln>
        </p:spPr>
      </p:pic>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2" name="CustomShape 1"/>
          <p:cNvSpPr/>
          <p:nvPr/>
        </p:nvSpPr>
        <p:spPr>
          <a:xfrm>
            <a:off x="335520" y="764640"/>
            <a:ext cx="10748520" cy="4993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Access Management</a:t>
            </a:r>
            <a:endParaRPr b="0" lang="en-US" sz="2400" spc="-1" strike="noStrike">
              <a:solidFill>
                <a:srgbClr val="000000"/>
              </a:solidFill>
              <a:latin typeface="Arial"/>
            </a:endParaRPr>
          </a:p>
        </p:txBody>
      </p:sp>
      <p:sp>
        <p:nvSpPr>
          <p:cNvPr id="183" name="CustomShape 2"/>
          <p:cNvSpPr/>
          <p:nvPr/>
        </p:nvSpPr>
        <p:spPr>
          <a:xfrm>
            <a:off x="335520" y="1268640"/>
            <a:ext cx="10748520" cy="503604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1951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Not only buildings</a:t>
            </a:r>
            <a:endParaRPr b="0" lang="en-US" sz="1800" spc="-1" strike="noStrike">
              <a:solidFill>
                <a:srgbClr val="000000"/>
              </a:solidFill>
              <a:latin typeface="Arial"/>
            </a:endParaRPr>
          </a:p>
          <a:p>
            <a:pPr marL="1951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Sharing economy (cars, bikes, apartments, etc.)</a:t>
            </a:r>
            <a:endParaRPr b="0" lang="en-US" sz="1800" spc="-1" strike="noStrike">
              <a:solidFill>
                <a:srgbClr val="000000"/>
              </a:solidFill>
              <a:latin typeface="Arial"/>
            </a:endParaRPr>
          </a:p>
          <a:p>
            <a:pPr marL="216000" indent="-215280">
              <a:lnSpc>
                <a:spcPct val="100000"/>
              </a:lnSpc>
              <a:spcBef>
                <a:spcPts val="360"/>
              </a:spcBef>
              <a:buClr>
                <a:srgbClr val="008c4f"/>
              </a:buClr>
              <a:buSzPct val="115000"/>
              <a:buFont typeface="Wingdings 2" charset="2"/>
              <a:buChar char=""/>
            </a:pPr>
            <a:r>
              <a:rPr b="0" lang="en-US" sz="1800" spc="-1" strike="noStrike">
                <a:solidFill>
                  <a:srgbClr val="000000"/>
                </a:solidFill>
                <a:latin typeface="DejaVu Sans"/>
                <a:ea typeface="DejaVu Sans"/>
              </a:rPr>
              <a:t>Also:</a:t>
            </a:r>
            <a:endParaRPr b="0" lang="en-US" sz="1800" spc="-1" strike="noStrike">
              <a:solidFill>
                <a:srgbClr val="000000"/>
              </a:solidFill>
              <a:latin typeface="Arial"/>
            </a:endParaRPr>
          </a:p>
          <a:p>
            <a:pPr lvl="1" marL="432000" indent="-21528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Health records</a:t>
            </a:r>
            <a:endParaRPr b="0" lang="en-US" sz="1800" spc="-1" strike="noStrike">
              <a:solidFill>
                <a:srgbClr val="000000"/>
              </a:solidFill>
              <a:latin typeface="Arial"/>
            </a:endParaRPr>
          </a:p>
          <a:p>
            <a:pPr lvl="1" marL="432000" indent="-21528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Insurance information (e.g., car insurance) </a:t>
            </a:r>
            <a:endParaRPr b="0" lang="en-US" sz="1800" spc="-1" strike="noStrike">
              <a:solidFill>
                <a:srgbClr val="000000"/>
              </a:solidFill>
              <a:latin typeface="Arial"/>
            </a:endParaRPr>
          </a:p>
          <a:p>
            <a:pPr lvl="1" marL="432000" indent="-21528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Sharing of personal data in general</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4" name="CustomShape 1"/>
          <p:cNvSpPr/>
          <p:nvPr/>
        </p:nvSpPr>
        <p:spPr>
          <a:xfrm>
            <a:off x="335520" y="764640"/>
            <a:ext cx="10748520" cy="4993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Supply-Chain Management</a:t>
            </a:r>
            <a:endParaRPr b="0" lang="en-US" sz="2400" spc="-1" strike="noStrike">
              <a:solidFill>
                <a:srgbClr val="000000"/>
              </a:solidFill>
              <a:latin typeface="Arial"/>
            </a:endParaRPr>
          </a:p>
        </p:txBody>
      </p:sp>
      <p:sp>
        <p:nvSpPr>
          <p:cNvPr id="185" name="CustomShape 2"/>
          <p:cNvSpPr/>
          <p:nvPr/>
        </p:nvSpPr>
        <p:spPr>
          <a:xfrm>
            <a:off x="335520" y="1268640"/>
            <a:ext cx="10748520" cy="503604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1951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Pharmaceutical supply chain management</a:t>
            </a: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p:txBody>
      </p:sp>
      <p:pic>
        <p:nvPicPr>
          <p:cNvPr id="186" name="" descr=""/>
          <p:cNvPicPr/>
          <p:nvPr/>
        </p:nvPicPr>
        <p:blipFill>
          <a:blip r:embed="rId1"/>
          <a:stretch/>
        </p:blipFill>
        <p:spPr>
          <a:xfrm>
            <a:off x="325800" y="3756600"/>
            <a:ext cx="11093400" cy="708840"/>
          </a:xfrm>
          <a:prstGeom prst="rect">
            <a:avLst/>
          </a:prstGeom>
          <a:ln w="0">
            <a:noFill/>
          </a:ln>
        </p:spPr>
      </p:pic>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7" name="CustomShape 1"/>
          <p:cNvSpPr/>
          <p:nvPr/>
        </p:nvSpPr>
        <p:spPr>
          <a:xfrm>
            <a:off x="335520" y="764640"/>
            <a:ext cx="10748520" cy="4993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Supply-Chain Management</a:t>
            </a:r>
            <a:endParaRPr b="0" lang="en-US" sz="2400" spc="-1" strike="noStrike">
              <a:solidFill>
                <a:srgbClr val="000000"/>
              </a:solidFill>
              <a:latin typeface="Arial"/>
            </a:endParaRPr>
          </a:p>
        </p:txBody>
      </p:sp>
      <p:sp>
        <p:nvSpPr>
          <p:cNvPr id="188" name="CustomShape 2"/>
          <p:cNvSpPr/>
          <p:nvPr/>
        </p:nvSpPr>
        <p:spPr>
          <a:xfrm>
            <a:off x="263520" y="6411600"/>
            <a:ext cx="7251480" cy="227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Image recreated from: BearingPoint – Blockchain als Treiber im modernen Supply Chain Management 4.0 (2018).</a:t>
            </a:r>
            <a:endParaRPr b="0" lang="en-US" sz="900" spc="-1" strike="noStrike">
              <a:solidFill>
                <a:srgbClr val="000000"/>
              </a:solidFill>
              <a:latin typeface="Arial"/>
            </a:endParaRPr>
          </a:p>
        </p:txBody>
      </p:sp>
      <p:pic>
        <p:nvPicPr>
          <p:cNvPr id="189" name="" descr=""/>
          <p:cNvPicPr/>
          <p:nvPr/>
        </p:nvPicPr>
        <p:blipFill>
          <a:blip r:embed="rId1"/>
          <a:stretch/>
        </p:blipFill>
        <p:spPr>
          <a:xfrm>
            <a:off x="1137600" y="1216440"/>
            <a:ext cx="9181800" cy="5127480"/>
          </a:xfrm>
          <a:prstGeom prst="rect">
            <a:avLst/>
          </a:prstGeom>
          <a:ln w="0">
            <a:noFill/>
          </a:ln>
        </p:spPr>
      </p:pic>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0" name="CustomShape 1"/>
          <p:cNvSpPr/>
          <p:nvPr/>
        </p:nvSpPr>
        <p:spPr>
          <a:xfrm>
            <a:off x="335520" y="764640"/>
            <a:ext cx="10748520" cy="4993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Asset Tokenization</a:t>
            </a:r>
            <a:endParaRPr b="0" lang="en-US" sz="2400" spc="-1" strike="noStrike">
              <a:solidFill>
                <a:srgbClr val="000000"/>
              </a:solidFill>
              <a:latin typeface="Arial"/>
            </a:endParaRPr>
          </a:p>
        </p:txBody>
      </p:sp>
      <p:sp>
        <p:nvSpPr>
          <p:cNvPr id="191" name="CustomShape 2"/>
          <p:cNvSpPr/>
          <p:nvPr/>
        </p:nvSpPr>
        <p:spPr>
          <a:xfrm>
            <a:off x="263520" y="6411600"/>
            <a:ext cx="725148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Image recreated based on </a:t>
            </a:r>
            <a:r>
              <a:rPr b="0" lang="en-US" sz="900" spc="-1" strike="noStrike" u="sng">
                <a:solidFill>
                  <a:srgbClr val="0000ff"/>
                </a:solidFill>
                <a:uFillTx/>
                <a:latin typeface="Roboto"/>
                <a:ea typeface="Roboto"/>
                <a:hlinkClick r:id="rId1"/>
              </a:rPr>
              <a:t>blog.softwaremill.com</a:t>
            </a:r>
            <a:endParaRPr b="0" lang="en-US" sz="900" spc="-1" strike="noStrike">
              <a:solidFill>
                <a:srgbClr val="000000"/>
              </a:solidFill>
              <a:latin typeface="Arial"/>
            </a:endParaRPr>
          </a:p>
        </p:txBody>
      </p:sp>
      <p:pic>
        <p:nvPicPr>
          <p:cNvPr id="192" name="" descr=""/>
          <p:cNvPicPr/>
          <p:nvPr/>
        </p:nvPicPr>
        <p:blipFill>
          <a:blip r:embed="rId2"/>
          <a:stretch/>
        </p:blipFill>
        <p:spPr>
          <a:xfrm>
            <a:off x="2023200" y="1859400"/>
            <a:ext cx="7381800" cy="3937680"/>
          </a:xfrm>
          <a:prstGeom prst="rect">
            <a:avLst/>
          </a:prstGeom>
          <a:ln w="0">
            <a:noFill/>
          </a:ln>
        </p:spPr>
      </p:pic>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3" name="CustomShape 1"/>
          <p:cNvSpPr/>
          <p:nvPr/>
        </p:nvSpPr>
        <p:spPr>
          <a:xfrm>
            <a:off x="335520" y="764640"/>
            <a:ext cx="10748520" cy="4993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Asset Tokenization</a:t>
            </a:r>
            <a:endParaRPr b="0" lang="en-US" sz="2400" spc="-1" strike="noStrike">
              <a:solidFill>
                <a:srgbClr val="000000"/>
              </a:solidFill>
              <a:latin typeface="Arial"/>
            </a:endParaRPr>
          </a:p>
        </p:txBody>
      </p:sp>
      <p:sp>
        <p:nvSpPr>
          <p:cNvPr id="194" name="CustomShape 2"/>
          <p:cNvSpPr/>
          <p:nvPr/>
        </p:nvSpPr>
        <p:spPr>
          <a:xfrm>
            <a:off x="263520" y="6411600"/>
            <a:ext cx="725148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Image recreated based on </a:t>
            </a:r>
            <a:r>
              <a:rPr b="0" lang="en-US" sz="900" spc="-1" strike="noStrike" u="sng">
                <a:solidFill>
                  <a:srgbClr val="0000ff"/>
                </a:solidFill>
                <a:uFillTx/>
                <a:latin typeface="Roboto"/>
                <a:ea typeface="Roboto"/>
                <a:hlinkClick r:id="rId1"/>
              </a:rPr>
              <a:t>blog.softwaremill.com</a:t>
            </a:r>
            <a:endParaRPr b="0" lang="en-US" sz="900" spc="-1" strike="noStrike">
              <a:solidFill>
                <a:srgbClr val="000000"/>
              </a:solidFill>
              <a:latin typeface="Arial"/>
            </a:endParaRPr>
          </a:p>
        </p:txBody>
      </p:sp>
      <p:pic>
        <p:nvPicPr>
          <p:cNvPr id="195" name="" descr=""/>
          <p:cNvPicPr/>
          <p:nvPr/>
        </p:nvPicPr>
        <p:blipFill>
          <a:blip r:embed="rId2"/>
          <a:stretch/>
        </p:blipFill>
        <p:spPr>
          <a:xfrm>
            <a:off x="-410760" y="2235240"/>
            <a:ext cx="12189960" cy="2385360"/>
          </a:xfrm>
          <a:prstGeom prst="rect">
            <a:avLst/>
          </a:prstGeom>
          <a:ln w="0">
            <a:noFill/>
          </a:ln>
        </p:spPr>
      </p:pic>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6" name="CustomShape 1"/>
          <p:cNvSpPr/>
          <p:nvPr/>
        </p:nvSpPr>
        <p:spPr>
          <a:xfrm>
            <a:off x="335520" y="764640"/>
            <a:ext cx="10748520" cy="4993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Further Applications</a:t>
            </a:r>
            <a:endParaRPr b="0" lang="en-US" sz="2400" spc="-1" strike="noStrike">
              <a:solidFill>
                <a:srgbClr val="000000"/>
              </a:solidFill>
              <a:latin typeface="Arial"/>
            </a:endParaRPr>
          </a:p>
        </p:txBody>
      </p:sp>
      <p:sp>
        <p:nvSpPr>
          <p:cNvPr id="197" name="CustomShape 2"/>
          <p:cNvSpPr/>
          <p:nvPr/>
        </p:nvSpPr>
        <p:spPr>
          <a:xfrm>
            <a:off x="335520" y="1268640"/>
            <a:ext cx="10748520" cy="503604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1951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Identity solutions (Self-Sovereign Identities, DIDs, Authcoin, Unchained(X), Rechained, BlockVoke)</a:t>
            </a:r>
            <a:endParaRPr b="0" lang="en-US" sz="1800" spc="-1" strike="noStrike">
              <a:solidFill>
                <a:srgbClr val="000000"/>
              </a:solidFill>
              <a:latin typeface="Arial"/>
            </a:endParaRPr>
          </a:p>
          <a:p>
            <a:pPr marL="1951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Spotify on the blockchain</a:t>
            </a:r>
            <a:endParaRPr b="0" lang="en-US" sz="1800" spc="-1" strike="noStrike">
              <a:solidFill>
                <a:srgbClr val="000000"/>
              </a:solidFill>
              <a:latin typeface="Arial"/>
            </a:endParaRPr>
          </a:p>
          <a:p>
            <a:pPr marL="1951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Voting</a:t>
            </a:r>
            <a:endParaRPr b="0" lang="en-US" sz="1800" spc="-1" strike="noStrike">
              <a:solidFill>
                <a:srgbClr val="000000"/>
              </a:solidFill>
              <a:latin typeface="Arial"/>
            </a:endParaRPr>
          </a:p>
          <a:p>
            <a:pPr marL="1951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Land registry entries</a:t>
            </a:r>
            <a:endParaRPr b="0" lang="en-US" sz="1800" spc="-1" strike="noStrike">
              <a:solidFill>
                <a:srgbClr val="000000"/>
              </a:solidFill>
              <a:latin typeface="Arial"/>
            </a:endParaRPr>
          </a:p>
          <a:p>
            <a:pPr marL="1951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Frictionless payment solutions</a:t>
            </a:r>
            <a:endParaRPr b="0" lang="en-US" sz="1800" spc="-1" strike="noStrike">
              <a:solidFill>
                <a:srgbClr val="000000"/>
              </a:solidFill>
              <a:latin typeface="Arial"/>
            </a:endParaRPr>
          </a:p>
          <a:p>
            <a:pPr marL="1951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and so on ...</a:t>
            </a: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8" name="CustomShape 1"/>
          <p:cNvSpPr/>
          <p:nvPr/>
        </p:nvSpPr>
        <p:spPr>
          <a:xfrm>
            <a:off x="335520" y="4406760"/>
            <a:ext cx="10748160" cy="13572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3000" spc="-1" strike="noStrike" cap="all">
                <a:solidFill>
                  <a:srgbClr val="008c4f"/>
                </a:solidFill>
                <a:latin typeface="DejaVu Sans"/>
                <a:ea typeface="DejaVu Sans"/>
              </a:rPr>
              <a:t>Cryptography for Blockchain Technology</a:t>
            </a:r>
            <a:endParaRPr b="0" lang="en-US" sz="3000" spc="-1" strike="noStrike">
              <a:solidFill>
                <a:srgbClr val="000000"/>
              </a:solidFill>
              <a:latin typeface="Arial"/>
            </a:endParaRPr>
          </a:p>
        </p:txBody>
      </p:sp>
      <p:sp>
        <p:nvSpPr>
          <p:cNvPr id="199" name="CustomShape 2"/>
          <p:cNvSpPr/>
          <p:nvPr/>
        </p:nvSpPr>
        <p:spPr>
          <a:xfrm>
            <a:off x="335520" y="2906640"/>
            <a:ext cx="10748160" cy="14950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 name="CustomShape 32"/>
          <p:cNvSpPr/>
          <p:nvPr/>
        </p:nvSpPr>
        <p:spPr>
          <a:xfrm>
            <a:off x="335520" y="4406760"/>
            <a:ext cx="10740600" cy="13496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de-DE" sz="3000" spc="-1" strike="noStrike" cap="all">
                <a:solidFill>
                  <a:srgbClr val="008c4f"/>
                </a:solidFill>
                <a:latin typeface="DejaVu Sans"/>
                <a:ea typeface="DejaVu Sans"/>
              </a:rPr>
              <a:t>News/Updates</a:t>
            </a:r>
            <a:endParaRPr b="0" lang="en-US" sz="3000" spc="-1" strike="noStrike">
              <a:solidFill>
                <a:srgbClr val="000000"/>
              </a:solidFill>
              <a:latin typeface="Arial"/>
            </a:endParaRPr>
          </a:p>
        </p:txBody>
      </p:sp>
      <p:sp>
        <p:nvSpPr>
          <p:cNvPr id="59" name="CustomShape 33"/>
          <p:cNvSpPr/>
          <p:nvPr/>
        </p:nvSpPr>
        <p:spPr>
          <a:xfrm>
            <a:off x="335520" y="2906640"/>
            <a:ext cx="10740600" cy="14875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0" name="CustomShape 1"/>
          <p:cNvSpPr/>
          <p:nvPr/>
        </p:nvSpPr>
        <p:spPr>
          <a:xfrm>
            <a:off x="335520" y="764640"/>
            <a:ext cx="10748520" cy="4993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Quick Note</a:t>
            </a:r>
            <a:endParaRPr b="0" lang="en-US" sz="2400" spc="-1" strike="noStrike">
              <a:solidFill>
                <a:srgbClr val="000000"/>
              </a:solidFill>
              <a:latin typeface="Arial"/>
            </a:endParaRPr>
          </a:p>
        </p:txBody>
      </p:sp>
      <p:sp>
        <p:nvSpPr>
          <p:cNvPr id="201" name="CustomShape 2"/>
          <p:cNvSpPr/>
          <p:nvPr/>
        </p:nvSpPr>
        <p:spPr>
          <a:xfrm>
            <a:off x="335520" y="1268640"/>
            <a:ext cx="10748520" cy="503604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1951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While cryptocurrencies use cryptographic techniques such as cryptographic hash functions and signature schemes, there is usually no encryption or decryption involved.</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2" name="CustomShape 1"/>
          <p:cNvSpPr/>
          <p:nvPr/>
        </p:nvSpPr>
        <p:spPr>
          <a:xfrm>
            <a:off x="335520" y="764640"/>
            <a:ext cx="10748520" cy="4993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What Are Hash Functions?</a:t>
            </a:r>
            <a:endParaRPr b="0" lang="en-US" sz="2400" spc="-1" strike="noStrike">
              <a:solidFill>
                <a:srgbClr val="000000"/>
              </a:solidFill>
              <a:latin typeface="Arial"/>
            </a:endParaRPr>
          </a:p>
        </p:txBody>
      </p:sp>
      <p:sp>
        <p:nvSpPr>
          <p:cNvPr id="203" name="CustomShape 2"/>
          <p:cNvSpPr/>
          <p:nvPr/>
        </p:nvSpPr>
        <p:spPr>
          <a:xfrm>
            <a:off x="335520" y="1268640"/>
            <a:ext cx="10748520" cy="503604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216000" indent="-215640">
              <a:lnSpc>
                <a:spcPct val="100000"/>
              </a:lnSpc>
              <a:spcBef>
                <a:spcPts val="360"/>
              </a:spcBef>
              <a:buClr>
                <a:srgbClr val="008c4f"/>
              </a:buClr>
              <a:buSzPct val="45000"/>
              <a:buFont typeface="OpenSymbol"/>
              <a:buChar char="■"/>
            </a:pPr>
            <a:r>
              <a:rPr b="1" lang="en-US" sz="1800" spc="-1" strike="noStrike">
                <a:solidFill>
                  <a:srgbClr val="000000"/>
                </a:solidFill>
                <a:latin typeface="DejaVu Sans"/>
                <a:ea typeface="DejaVu Sans"/>
              </a:rPr>
              <a:t>Definition:</a:t>
            </a:r>
            <a:endParaRPr b="0" lang="en-US" sz="1800" spc="-1" strike="noStrike">
              <a:solidFill>
                <a:srgbClr val="000000"/>
              </a:solidFill>
              <a:latin typeface="Arial"/>
            </a:endParaRPr>
          </a:p>
          <a:p>
            <a:pPr lvl="1" marL="432000" indent="-21564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A function </a:t>
            </a:r>
            <a:r>
              <a:rPr b="0" i="1" lang="en-US" sz="1800" spc="-1" strike="noStrike">
                <a:solidFill>
                  <a:srgbClr val="000000"/>
                </a:solidFill>
                <a:latin typeface="DejaVu Sans"/>
                <a:ea typeface="DejaVu Sans"/>
              </a:rPr>
              <a:t>h</a:t>
            </a:r>
            <a:r>
              <a:rPr b="0" lang="en-US" sz="1800" spc="-1" strike="noStrike">
                <a:solidFill>
                  <a:srgbClr val="000000"/>
                </a:solidFill>
                <a:latin typeface="DejaVu Sans"/>
                <a:ea typeface="DejaVu Sans"/>
              </a:rPr>
              <a:t> is called a hash function if it has the following properties:</a:t>
            </a:r>
            <a:endParaRPr b="0" lang="en-US" sz="1800" spc="-1" strike="noStrike">
              <a:solidFill>
                <a:srgbClr val="000000"/>
              </a:solidFill>
              <a:latin typeface="Arial"/>
            </a:endParaRPr>
          </a:p>
          <a:p>
            <a:pPr lvl="1" marL="432000" indent="-21564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Compression: </a:t>
            </a:r>
            <a:r>
              <a:rPr b="0" i="1" lang="en-US" sz="1800" spc="-1" strike="noStrike">
                <a:solidFill>
                  <a:srgbClr val="000000"/>
                </a:solidFill>
                <a:latin typeface="DejaVu Sans"/>
                <a:ea typeface="DejaVu Sans"/>
              </a:rPr>
              <a:t>h</a:t>
            </a:r>
            <a:r>
              <a:rPr b="0" lang="en-US" sz="1800" spc="-1" strike="noStrike">
                <a:solidFill>
                  <a:srgbClr val="000000"/>
                </a:solidFill>
                <a:latin typeface="DejaVu Sans"/>
                <a:ea typeface="DejaVu Sans"/>
              </a:rPr>
              <a:t> maps an input </a:t>
            </a:r>
            <a:r>
              <a:rPr b="0" i="1" lang="en-US" sz="1800" spc="-1" strike="noStrike">
                <a:solidFill>
                  <a:srgbClr val="000000"/>
                </a:solidFill>
                <a:latin typeface="DejaVu Sans"/>
                <a:ea typeface="DejaVu Sans"/>
              </a:rPr>
              <a:t>x</a:t>
            </a:r>
            <a:r>
              <a:rPr b="0" lang="en-US" sz="1800" spc="-1" strike="noStrike">
                <a:solidFill>
                  <a:srgbClr val="000000"/>
                </a:solidFill>
                <a:latin typeface="DejaVu Sans"/>
                <a:ea typeface="DejaVu Sans"/>
              </a:rPr>
              <a:t> of arbitrary finite bit length to an output </a:t>
            </a:r>
            <a:r>
              <a:rPr b="0" i="1" lang="en-US" sz="1800" spc="-1" strike="noStrike">
                <a:solidFill>
                  <a:srgbClr val="000000"/>
                </a:solidFill>
                <a:latin typeface="DejaVu Sans"/>
                <a:ea typeface="DejaVu Sans"/>
              </a:rPr>
              <a:t>h(x)</a:t>
            </a:r>
            <a:r>
              <a:rPr b="0" lang="en-US" sz="1800" spc="-1" strike="noStrike">
                <a:solidFill>
                  <a:srgbClr val="000000"/>
                </a:solidFill>
                <a:latin typeface="DejaVu Sans"/>
                <a:ea typeface="DejaVu Sans"/>
              </a:rPr>
              <a:t> of fixed bit length </a:t>
            </a:r>
            <a:r>
              <a:rPr b="0" i="1" lang="en-US" sz="1800" spc="-1" strike="noStrike">
                <a:solidFill>
                  <a:srgbClr val="000000"/>
                </a:solidFill>
                <a:latin typeface="DejaVu Sans"/>
                <a:ea typeface="DejaVu Sans"/>
              </a:rPr>
              <a:t>n</a:t>
            </a:r>
            <a:r>
              <a:rPr b="0" lang="en-US" sz="1800" spc="-1" strike="noStrike">
                <a:solidFill>
                  <a:srgbClr val="000000"/>
                </a:solidFill>
                <a:latin typeface="DejaVu Sans"/>
                <a:ea typeface="DejaVu Sans"/>
              </a:rPr>
              <a:t>:</a:t>
            </a:r>
            <a:endParaRPr b="0" lang="en-US" sz="1800" spc="-1" strike="noStrike">
              <a:solidFill>
                <a:srgbClr val="000000"/>
              </a:solidFill>
              <a:latin typeface="Arial"/>
            </a:endParaRPr>
          </a:p>
          <a:p>
            <a:pPr lvl="2" marL="648000" indent="-215640">
              <a:lnSpc>
                <a:spcPct val="100000"/>
              </a:lnSpc>
              <a:spcBef>
                <a:spcPts val="360"/>
              </a:spcBef>
              <a:buClr>
                <a:srgbClr val="008c4f"/>
              </a:buClr>
              <a:buSzPct val="45000"/>
              <a:buFont typeface="Symbol"/>
              <a:buChar char=""/>
            </a:pPr>
            <a:r>
              <a:rPr b="0" i="1" lang="en-US" sz="1800" spc="-1" strike="noStrike">
                <a:solidFill>
                  <a:srgbClr val="000000"/>
                </a:solidFill>
                <a:latin typeface="DejaVu Sans"/>
                <a:ea typeface="DejaVu Sans"/>
              </a:rPr>
              <a:t>h</a:t>
            </a:r>
            <a:r>
              <a:rPr b="0" lang="en-US" sz="1800" spc="-1" strike="noStrike">
                <a:solidFill>
                  <a:srgbClr val="000000"/>
                </a:solidFill>
                <a:latin typeface="DejaVu Sans"/>
                <a:ea typeface="DejaVu Sans"/>
              </a:rPr>
              <a:t> : 0, 1</a:t>
            </a:r>
            <a:r>
              <a:rPr b="0" lang="en-US" sz="1800" spc="-1" strike="noStrike" baseline="33000">
                <a:solidFill>
                  <a:srgbClr val="000000"/>
                </a:solidFill>
                <a:latin typeface="DejaVu Sans"/>
                <a:ea typeface="DejaVu Sans"/>
              </a:rPr>
              <a:t>∗</a:t>
            </a:r>
            <a:r>
              <a:rPr b="0" lang="en-US" sz="1800" spc="-1" strike="noStrike">
                <a:solidFill>
                  <a:srgbClr val="000000"/>
                </a:solidFill>
                <a:latin typeface="DejaVu Sans"/>
                <a:ea typeface="DejaVu Sans"/>
              </a:rPr>
              <a:t> → 0, 1</a:t>
            </a:r>
            <a:r>
              <a:rPr b="0" i="1" lang="en-US" sz="1800" spc="-1" strike="noStrike" baseline="33000">
                <a:solidFill>
                  <a:srgbClr val="000000"/>
                </a:solidFill>
                <a:latin typeface="DejaVu Sans"/>
                <a:ea typeface="DejaVu Sans"/>
              </a:rPr>
              <a:t>n</a:t>
            </a:r>
            <a:endParaRPr b="0" lang="en-US" sz="1800" spc="-1" strike="noStrike">
              <a:solidFill>
                <a:srgbClr val="000000"/>
              </a:solidFill>
              <a:latin typeface="Arial"/>
            </a:endParaRPr>
          </a:p>
          <a:p>
            <a:pPr lvl="1" marL="432000" indent="-21564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Ease of computation: Given </a:t>
            </a:r>
            <a:r>
              <a:rPr b="0" i="1" lang="en-US" sz="1800" spc="-1" strike="noStrike">
                <a:solidFill>
                  <a:srgbClr val="000000"/>
                </a:solidFill>
                <a:latin typeface="DejaVu Sans"/>
                <a:ea typeface="DejaVu Sans"/>
              </a:rPr>
              <a:t>h</a:t>
            </a:r>
            <a:r>
              <a:rPr b="0" lang="en-US" sz="1800" spc="-1" strike="noStrike">
                <a:solidFill>
                  <a:srgbClr val="000000"/>
                </a:solidFill>
                <a:latin typeface="DejaVu Sans"/>
                <a:ea typeface="DejaVu Sans"/>
              </a:rPr>
              <a:t> and </a:t>
            </a:r>
            <a:r>
              <a:rPr b="0" i="1" lang="en-US" sz="1800" spc="-1" strike="noStrike">
                <a:solidFill>
                  <a:srgbClr val="000000"/>
                </a:solidFill>
                <a:latin typeface="DejaVu Sans"/>
                <a:ea typeface="DejaVu Sans"/>
              </a:rPr>
              <a:t>x</a:t>
            </a:r>
            <a:r>
              <a:rPr b="0" lang="en-US" sz="1800" spc="-1" strike="noStrike">
                <a:solidFill>
                  <a:srgbClr val="000000"/>
                </a:solidFill>
                <a:latin typeface="DejaVu Sans"/>
                <a:ea typeface="DejaVu Sans"/>
              </a:rPr>
              <a:t> it is easy to compute </a:t>
            </a:r>
            <a:r>
              <a:rPr b="0" i="1" lang="en-US" sz="1800" spc="-1" strike="noStrike">
                <a:solidFill>
                  <a:srgbClr val="000000"/>
                </a:solidFill>
                <a:latin typeface="DejaVu Sans"/>
                <a:ea typeface="DejaVu Sans"/>
              </a:rPr>
              <a:t>h(x)</a:t>
            </a: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p:txBody>
      </p:sp>
      <p:pic>
        <p:nvPicPr>
          <p:cNvPr id="204" name="" descr=""/>
          <p:cNvPicPr/>
          <p:nvPr/>
        </p:nvPicPr>
        <p:blipFill>
          <a:blip r:embed="rId1"/>
          <a:stretch/>
        </p:blipFill>
        <p:spPr>
          <a:xfrm>
            <a:off x="1384200" y="3474720"/>
            <a:ext cx="8670240" cy="2809080"/>
          </a:xfrm>
          <a:prstGeom prst="rect">
            <a:avLst/>
          </a:prstGeom>
          <a:ln w="0">
            <a:noFill/>
          </a:ln>
        </p:spPr>
      </p:pic>
      <p:sp>
        <p:nvSpPr>
          <p:cNvPr id="205" name="CustomShape 3"/>
          <p:cNvSpPr/>
          <p:nvPr/>
        </p:nvSpPr>
        <p:spPr>
          <a:xfrm>
            <a:off x="263520" y="6411600"/>
            <a:ext cx="9006840" cy="3646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US"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6" name="CustomShape 1"/>
          <p:cNvSpPr/>
          <p:nvPr/>
        </p:nvSpPr>
        <p:spPr>
          <a:xfrm>
            <a:off x="335520" y="764640"/>
            <a:ext cx="10748520" cy="4993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Additional Properties of Cryptographic Hash Functions</a:t>
            </a:r>
            <a:endParaRPr b="0" lang="en-US" sz="2400" spc="-1" strike="noStrike">
              <a:solidFill>
                <a:srgbClr val="000000"/>
              </a:solidFill>
              <a:latin typeface="Arial"/>
            </a:endParaRPr>
          </a:p>
        </p:txBody>
      </p:sp>
      <p:sp>
        <p:nvSpPr>
          <p:cNvPr id="207" name="CustomShape 2"/>
          <p:cNvSpPr/>
          <p:nvPr/>
        </p:nvSpPr>
        <p:spPr>
          <a:xfrm>
            <a:off x="335520" y="1268640"/>
            <a:ext cx="10748520" cy="503604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1951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Cryptographic hash functions have certain properties in addition,compared to regular hash functions.</a:t>
            </a:r>
            <a:endParaRPr b="0" lang="en-US" sz="1800" spc="-1" strike="noStrike">
              <a:solidFill>
                <a:srgbClr val="000000"/>
              </a:solidFill>
              <a:latin typeface="Arial"/>
            </a:endParaRPr>
          </a:p>
          <a:p>
            <a:pPr marL="1951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First two definitions that will be useful for the remainder of this section.</a:t>
            </a:r>
            <a:br>
              <a:rPr sz="1800"/>
            </a:br>
            <a:br>
              <a:rPr sz="1800"/>
            </a:br>
            <a:r>
              <a:rPr b="1" lang="en-US" sz="1800" spc="-1" strike="noStrike">
                <a:solidFill>
                  <a:srgbClr val="000000"/>
                </a:solidFill>
                <a:latin typeface="DejaVu Sans"/>
                <a:ea typeface="DejaVu Sans"/>
              </a:rPr>
              <a:t>Definition</a:t>
            </a:r>
            <a:br>
              <a:rPr sz="1800"/>
            </a:br>
            <a:r>
              <a:rPr b="0" lang="en-US" sz="1800" spc="-1" strike="noStrike">
                <a:solidFill>
                  <a:srgbClr val="000000"/>
                </a:solidFill>
                <a:latin typeface="DejaVu Sans"/>
                <a:ea typeface="DejaVu Sans"/>
              </a:rPr>
              <a:t>If a function </a:t>
            </a:r>
            <a:r>
              <a:rPr b="0" i="1" lang="en-US" sz="1800" spc="-1" strike="noStrike">
                <a:solidFill>
                  <a:srgbClr val="000000"/>
                </a:solidFill>
                <a:latin typeface="DejaVu Sans"/>
                <a:ea typeface="DejaVu Sans"/>
              </a:rPr>
              <a:t>h</a:t>
            </a:r>
            <a:r>
              <a:rPr b="0" lang="en-US" sz="1800" spc="-1" strike="noStrike">
                <a:solidFill>
                  <a:srgbClr val="000000"/>
                </a:solidFill>
                <a:latin typeface="DejaVu Sans"/>
                <a:ea typeface="DejaVu Sans"/>
              </a:rPr>
              <a:t> is a </a:t>
            </a:r>
            <a:r>
              <a:rPr b="0" i="1" lang="en-US" sz="1800" spc="-1" strike="noStrike">
                <a:solidFill>
                  <a:srgbClr val="000000"/>
                </a:solidFill>
                <a:latin typeface="DejaVu Sans"/>
                <a:ea typeface="DejaVu Sans"/>
              </a:rPr>
              <a:t>one-way function</a:t>
            </a:r>
            <a:r>
              <a:rPr b="0" lang="en-US" sz="1800" spc="-1" strike="noStrike">
                <a:solidFill>
                  <a:srgbClr val="000000"/>
                </a:solidFill>
                <a:latin typeface="DejaVu Sans"/>
                <a:ea typeface="DejaVu Sans"/>
              </a:rPr>
              <a:t>, then a function </a:t>
            </a:r>
            <a:r>
              <a:rPr b="0" i="1" lang="en-US" sz="1800" spc="-1" strike="noStrike">
                <a:solidFill>
                  <a:srgbClr val="000000"/>
                </a:solidFill>
                <a:latin typeface="DejaVu Sans"/>
                <a:ea typeface="DejaVu Sans"/>
              </a:rPr>
              <a:t>h</a:t>
            </a:r>
            <a:r>
              <a:rPr b="0" i="1" lang="en-US" sz="1800" spc="-1" strike="noStrike" baseline="33000">
                <a:solidFill>
                  <a:srgbClr val="000000"/>
                </a:solidFill>
                <a:latin typeface="DejaVu Sans"/>
                <a:ea typeface="DejaVu Sans"/>
              </a:rPr>
              <a:t>-1</a:t>
            </a:r>
            <a:r>
              <a:rPr b="0" lang="en-US" sz="1800" spc="-1" strike="noStrike">
                <a:solidFill>
                  <a:srgbClr val="000000"/>
                </a:solidFill>
                <a:latin typeface="DejaVu Sans"/>
                <a:ea typeface="DejaVu Sans"/>
              </a:rPr>
              <a:t> does not exist. It is therefore computationally infeasible to find the input to an output of </a:t>
            </a:r>
            <a:r>
              <a:rPr b="0" i="1" lang="en-US" sz="1800" spc="-1" strike="noStrike">
                <a:solidFill>
                  <a:srgbClr val="000000"/>
                </a:solidFill>
                <a:latin typeface="DejaVu Sans"/>
                <a:ea typeface="DejaVu Sans"/>
              </a:rPr>
              <a:t>h</a:t>
            </a:r>
            <a:r>
              <a:rPr b="0" lang="en-US" sz="1800" spc="-1" strike="noStrike">
                <a:solidFill>
                  <a:srgbClr val="000000"/>
                </a:solidFill>
                <a:latin typeface="DejaVu Sans"/>
                <a:ea typeface="DejaVu Sans"/>
              </a:rPr>
              <a:t>.</a:t>
            </a: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a:p>
            <a:pPr marL="195120" indent="-192960">
              <a:lnSpc>
                <a:spcPct val="100000"/>
              </a:lnSpc>
              <a:spcBef>
                <a:spcPts val="360"/>
              </a:spcBef>
              <a:buClr>
                <a:srgbClr val="008c4f"/>
              </a:buClr>
              <a:buSzPct val="115000"/>
              <a:buFont typeface="Wingdings" charset="2"/>
              <a:buChar char=""/>
            </a:pPr>
            <a:r>
              <a:rPr b="1" lang="en-US" sz="1800" spc="-1" strike="noStrike">
                <a:solidFill>
                  <a:srgbClr val="000000"/>
                </a:solidFill>
                <a:latin typeface="DejaVu Sans"/>
                <a:ea typeface="DejaVu Sans"/>
              </a:rPr>
              <a:t>Definition</a:t>
            </a:r>
            <a:br>
              <a:rPr sz="1800"/>
            </a:br>
            <a:r>
              <a:rPr b="0" lang="en-US" sz="1800" spc="-1" strike="noStrike">
                <a:solidFill>
                  <a:srgbClr val="000000"/>
                </a:solidFill>
                <a:latin typeface="DejaVu Sans"/>
                <a:ea typeface="DejaVu Sans"/>
              </a:rPr>
              <a:t>A problem that is </a:t>
            </a:r>
            <a:r>
              <a:rPr b="0" i="1" lang="en-US" sz="1800" spc="-1" strike="noStrike">
                <a:solidFill>
                  <a:srgbClr val="000000"/>
                </a:solidFill>
                <a:latin typeface="DejaVu Sans"/>
                <a:ea typeface="DejaVu Sans"/>
              </a:rPr>
              <a:t>computationally infeasible</a:t>
            </a:r>
            <a:r>
              <a:rPr b="0" lang="en-US" sz="1800" spc="-1" strike="noStrike">
                <a:solidFill>
                  <a:srgbClr val="000000"/>
                </a:solidFill>
                <a:latin typeface="DejaVu Sans"/>
                <a:ea typeface="DejaVu Sans"/>
              </a:rPr>
              <a:t> is e.g. a ”hard” instance of an NP-hard problem of sufficient size. ”Hard” means that there is no more efficient way of solving the problem than trying all possible solutions (”bruteforce”). Sufficient means that the size is large enough that it can be considered not computable with classical computers, e.g. a search space of size 2</a:t>
            </a:r>
            <a:r>
              <a:rPr b="0" lang="en-US" sz="1800" spc="-1" strike="noStrike" baseline="33000">
                <a:solidFill>
                  <a:srgbClr val="000000"/>
                </a:solidFill>
                <a:latin typeface="DejaVu Sans"/>
                <a:ea typeface="DejaVu Sans"/>
              </a:rPr>
              <a:t>256</a:t>
            </a:r>
            <a:r>
              <a:rPr b="0" lang="en-US" sz="1800" spc="-1" strike="noStrike">
                <a:solidFill>
                  <a:srgbClr val="000000"/>
                </a:solidFill>
                <a:latin typeface="DejaVu Sans"/>
                <a:ea typeface="DejaVu Sans"/>
              </a:rPr>
              <a:t>.</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8" name="CustomShape 1"/>
          <p:cNvSpPr/>
          <p:nvPr/>
        </p:nvSpPr>
        <p:spPr>
          <a:xfrm>
            <a:off x="335520" y="764640"/>
            <a:ext cx="10748520" cy="4993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Additional Properties of Cryptographic Hash Functions</a:t>
            </a:r>
            <a:endParaRPr b="0" lang="en-US" sz="2400" spc="-1" strike="noStrike">
              <a:solidFill>
                <a:srgbClr val="000000"/>
              </a:solidFill>
              <a:latin typeface="Arial"/>
            </a:endParaRPr>
          </a:p>
        </p:txBody>
      </p:sp>
      <p:sp>
        <p:nvSpPr>
          <p:cNvPr id="209" name="CustomShape 2"/>
          <p:cNvSpPr/>
          <p:nvPr/>
        </p:nvSpPr>
        <p:spPr>
          <a:xfrm>
            <a:off x="335520" y="1268640"/>
            <a:ext cx="10748520" cy="5036040"/>
          </a:xfrm>
          <a:prstGeom prst="rect">
            <a:avLst/>
          </a:prstGeom>
          <a:noFill/>
          <a:ln w="0">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pPr>
            <a:r>
              <a:rPr b="1" lang="en-US" sz="1800" spc="-1" strike="noStrike">
                <a:solidFill>
                  <a:srgbClr val="000000"/>
                </a:solidFill>
                <a:latin typeface="DejaVu Sans"/>
                <a:ea typeface="DejaVu Sans"/>
              </a:rPr>
              <a:t>Definition</a:t>
            </a:r>
            <a:br>
              <a:rPr sz="1800"/>
            </a:br>
            <a:r>
              <a:rPr b="0" lang="en-US" sz="1800" spc="-1" strike="noStrike">
                <a:solidFill>
                  <a:srgbClr val="000000"/>
                </a:solidFill>
                <a:latin typeface="DejaVu Sans"/>
                <a:ea typeface="DejaVu Sans"/>
              </a:rPr>
              <a:t>Preimage resistance of hash function </a:t>
            </a:r>
            <a:r>
              <a:rPr b="0" i="1" lang="en-US" sz="1800" spc="-1" strike="noStrike">
                <a:solidFill>
                  <a:srgbClr val="000000"/>
                </a:solidFill>
                <a:latin typeface="DejaVu Sans"/>
                <a:ea typeface="DejaVu Sans"/>
              </a:rPr>
              <a:t>h</a:t>
            </a:r>
            <a:r>
              <a:rPr b="0" lang="en-US" sz="1800" spc="-1" strike="noStrike">
                <a:solidFill>
                  <a:srgbClr val="000000"/>
                </a:solidFill>
                <a:latin typeface="DejaVu Sans"/>
                <a:ea typeface="DejaVu Sans"/>
              </a:rPr>
              <a:t>:</a:t>
            </a:r>
            <a:endParaRPr b="0" lang="en-US" sz="1800" spc="-1" strike="noStrike">
              <a:solidFill>
                <a:srgbClr val="000000"/>
              </a:solidFill>
              <a:latin typeface="Arial"/>
            </a:endParaRPr>
          </a:p>
          <a:p>
            <a:pPr marL="1951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For essentially all pre-specified outputs </a:t>
            </a:r>
            <a:r>
              <a:rPr b="0" i="1" lang="en-US" sz="1800" spc="-1" strike="noStrike">
                <a:solidFill>
                  <a:srgbClr val="000000"/>
                </a:solidFill>
                <a:latin typeface="DejaVu Sans"/>
                <a:ea typeface="DejaVu Sans"/>
              </a:rPr>
              <a:t>y</a:t>
            </a:r>
            <a:r>
              <a:rPr b="0" lang="en-US" sz="1800" spc="-1" strike="noStrike">
                <a:solidFill>
                  <a:srgbClr val="000000"/>
                </a:solidFill>
                <a:latin typeface="DejaVu Sans"/>
                <a:ea typeface="DejaVu Sans"/>
              </a:rPr>
              <a:t>, it is </a:t>
            </a:r>
            <a:r>
              <a:rPr b="0" i="1" lang="en-US" sz="1800" spc="-1" strike="noStrike">
                <a:solidFill>
                  <a:srgbClr val="000000"/>
                </a:solidFill>
                <a:latin typeface="DejaVu Sans"/>
                <a:ea typeface="DejaVu Sans"/>
              </a:rPr>
              <a:t>computationally infeasible</a:t>
            </a:r>
            <a:r>
              <a:rPr b="0" lang="en-US" sz="1800" spc="-1" strike="noStrike">
                <a:solidFill>
                  <a:srgbClr val="000000"/>
                </a:solidFill>
                <a:latin typeface="DejaVu Sans"/>
                <a:ea typeface="DejaVu Sans"/>
              </a:rPr>
              <a:t> to find an </a:t>
            </a:r>
            <a:r>
              <a:rPr b="0" i="1" lang="en-US" sz="1800" spc="-1" strike="noStrike">
                <a:solidFill>
                  <a:srgbClr val="000000"/>
                </a:solidFill>
                <a:latin typeface="DejaVu Sans"/>
                <a:ea typeface="DejaVu Sans"/>
              </a:rPr>
              <a:t>x</a:t>
            </a:r>
            <a:r>
              <a:rPr b="0" lang="en-US" sz="1800" spc="-1" strike="noStrike">
                <a:solidFill>
                  <a:srgbClr val="000000"/>
                </a:solidFill>
                <a:latin typeface="DejaVu Sans"/>
                <a:ea typeface="DejaVu Sans"/>
              </a:rPr>
              <a:t> such that </a:t>
            </a:r>
            <a:r>
              <a:rPr b="0" i="1" lang="en-US" sz="1800" spc="-1" strike="noStrike">
                <a:solidFill>
                  <a:srgbClr val="000000"/>
                </a:solidFill>
                <a:latin typeface="DejaVu Sans"/>
                <a:ea typeface="DejaVu Sans"/>
              </a:rPr>
              <a:t>h(x) = y</a:t>
            </a:r>
            <a:endParaRPr b="0" lang="en-US" sz="1800" spc="-1" strike="noStrike">
              <a:solidFill>
                <a:srgbClr val="000000"/>
              </a:solidFill>
              <a:latin typeface="Arial"/>
            </a:endParaRPr>
          </a:p>
          <a:p>
            <a:pPr marL="195120" indent="-192960">
              <a:lnSpc>
                <a:spcPct val="100000"/>
              </a:lnSpc>
              <a:spcBef>
                <a:spcPts val="360"/>
              </a:spcBef>
              <a:buClr>
                <a:srgbClr val="008c4f"/>
              </a:buClr>
              <a:buSzPct val="115000"/>
              <a:buFont typeface="Wingdings" charset="2"/>
              <a:buChar char=""/>
            </a:pPr>
            <a:r>
              <a:rPr b="0" i="1" lang="en-US" sz="1800" spc="-1" strike="noStrike">
                <a:solidFill>
                  <a:srgbClr val="000000"/>
                </a:solidFill>
                <a:latin typeface="DejaVu Sans"/>
                <a:ea typeface="DejaVu Sans"/>
              </a:rPr>
              <a:t>h</a:t>
            </a:r>
            <a:r>
              <a:rPr b="0" lang="en-US" sz="1800" spc="-1" strike="noStrike">
                <a:solidFill>
                  <a:srgbClr val="000000"/>
                </a:solidFill>
                <a:latin typeface="DejaVu Sans"/>
                <a:ea typeface="DejaVu Sans"/>
              </a:rPr>
              <a:t> is also called a one-way function</a:t>
            </a:r>
            <a:br>
              <a:rPr sz="1800"/>
            </a:br>
            <a:br>
              <a:rPr sz="1800"/>
            </a:br>
            <a:br>
              <a:rPr sz="1800"/>
            </a:br>
            <a:br>
              <a:rPr sz="1800"/>
            </a:br>
            <a:br>
              <a:rPr sz="1800"/>
            </a:br>
            <a:br>
              <a:rPr sz="1800"/>
            </a:br>
            <a:br>
              <a:rPr sz="1800"/>
            </a:br>
            <a:r>
              <a:rPr b="0" lang="en-US" sz="1800" spc="-1" strike="noStrike">
                <a:solidFill>
                  <a:srgbClr val="000000"/>
                </a:solidFill>
                <a:latin typeface="DejaVu Sans"/>
                <a:ea typeface="DejaVu Sans"/>
              </a:rPr>
              <a:t> </a:t>
            </a:r>
            <a:endParaRPr b="0" lang="en-US" sz="1800" spc="-1" strike="noStrike">
              <a:solidFill>
                <a:srgbClr val="000000"/>
              </a:solidFill>
              <a:latin typeface="Arial"/>
            </a:endParaRPr>
          </a:p>
        </p:txBody>
      </p:sp>
      <p:pic>
        <p:nvPicPr>
          <p:cNvPr id="210" name="" descr=""/>
          <p:cNvPicPr/>
          <p:nvPr/>
        </p:nvPicPr>
        <p:blipFill>
          <a:blip r:embed="rId1"/>
          <a:stretch/>
        </p:blipFill>
        <p:spPr>
          <a:xfrm>
            <a:off x="2194560" y="3474720"/>
            <a:ext cx="7402680" cy="3051360"/>
          </a:xfrm>
          <a:prstGeom prst="rect">
            <a:avLst/>
          </a:prstGeom>
          <a:ln w="0">
            <a:noFill/>
          </a:ln>
        </p:spPr>
      </p:pic>
      <p:sp>
        <p:nvSpPr>
          <p:cNvPr id="211" name="CustomShape 3"/>
          <p:cNvSpPr/>
          <p:nvPr/>
        </p:nvSpPr>
        <p:spPr>
          <a:xfrm>
            <a:off x="263520" y="6411600"/>
            <a:ext cx="9006840" cy="3646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US"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2" name="CustomShape 1"/>
          <p:cNvSpPr/>
          <p:nvPr/>
        </p:nvSpPr>
        <p:spPr>
          <a:xfrm>
            <a:off x="335520" y="764640"/>
            <a:ext cx="10748520" cy="4993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Additional Properties of Cryptographic Hash Functions</a:t>
            </a:r>
            <a:endParaRPr b="0" lang="en-US" sz="2400" spc="-1" strike="noStrike">
              <a:solidFill>
                <a:srgbClr val="000000"/>
              </a:solidFill>
              <a:latin typeface="Arial"/>
            </a:endParaRPr>
          </a:p>
        </p:txBody>
      </p:sp>
      <p:sp>
        <p:nvSpPr>
          <p:cNvPr id="213" name="CustomShape 2"/>
          <p:cNvSpPr/>
          <p:nvPr/>
        </p:nvSpPr>
        <p:spPr>
          <a:xfrm>
            <a:off x="335520" y="1268640"/>
            <a:ext cx="10748520" cy="5036040"/>
          </a:xfrm>
          <a:prstGeom prst="rect">
            <a:avLst/>
          </a:prstGeom>
          <a:noFill/>
          <a:ln w="0">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pPr>
            <a:r>
              <a:rPr b="1" lang="en-US" sz="1800" spc="-1" strike="noStrike">
                <a:solidFill>
                  <a:srgbClr val="000000"/>
                </a:solidFill>
                <a:latin typeface="DejaVu Sans"/>
                <a:ea typeface="DejaVu Sans"/>
              </a:rPr>
              <a:t>Definition</a:t>
            </a:r>
            <a:endParaRPr b="0" lang="en-US" sz="1800" spc="-1" strike="noStrike">
              <a:solidFill>
                <a:srgbClr val="000000"/>
              </a:solidFill>
              <a:latin typeface="Arial"/>
            </a:endParaRPr>
          </a:p>
          <a:p>
            <a:pPr marL="1951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Second preimage resistance is the property of a hash function h that for a given </a:t>
            </a:r>
            <a:r>
              <a:rPr b="0" i="1" lang="en-US" sz="1800" spc="-1" strike="noStrike">
                <a:solidFill>
                  <a:srgbClr val="000000"/>
                </a:solidFill>
                <a:latin typeface="DejaVu Sans"/>
                <a:ea typeface="DejaVu Sans"/>
              </a:rPr>
              <a:t>x</a:t>
            </a:r>
            <a:r>
              <a:rPr b="0" lang="en-US" sz="1800" spc="-1" strike="noStrike">
                <a:solidFill>
                  <a:srgbClr val="000000"/>
                </a:solidFill>
                <a:latin typeface="DejaVu Sans"/>
                <a:ea typeface="DejaVu Sans"/>
              </a:rPr>
              <a:t> it is computationally infeasible to find any second input </a:t>
            </a:r>
            <a:r>
              <a:rPr b="0" i="1" lang="en-US" sz="1800" spc="-1" strike="noStrike">
                <a:solidFill>
                  <a:srgbClr val="000000"/>
                </a:solidFill>
                <a:latin typeface="DejaVu Sans"/>
                <a:ea typeface="DejaVu Sans"/>
              </a:rPr>
              <a:t>x'</a:t>
            </a:r>
            <a:r>
              <a:rPr b="0" lang="en-US" sz="1800" spc="-1" strike="noStrike">
                <a:solidFill>
                  <a:srgbClr val="000000"/>
                </a:solidFill>
                <a:latin typeface="DejaVu Sans"/>
                <a:ea typeface="DejaVu Sans"/>
              </a:rPr>
              <a:t> with </a:t>
            </a:r>
            <a:r>
              <a:rPr b="0" i="1" lang="en-US" sz="1800" spc="-1" strike="noStrike">
                <a:solidFill>
                  <a:srgbClr val="000000"/>
                </a:solidFill>
                <a:latin typeface="DejaVu Sans"/>
                <a:ea typeface="DejaVu Sans"/>
              </a:rPr>
              <a:t>x != x'</a:t>
            </a:r>
            <a:r>
              <a:rPr b="0" lang="en-US" sz="1800" spc="-1" strike="noStrike">
                <a:solidFill>
                  <a:srgbClr val="000000"/>
                </a:solidFill>
                <a:latin typeface="DejaVu Sans"/>
                <a:ea typeface="DejaVu Sans"/>
              </a:rPr>
              <a:t> such that </a:t>
            </a:r>
            <a:r>
              <a:rPr b="0" i="1" lang="en-US" sz="1800" spc="-1" strike="noStrike">
                <a:solidFill>
                  <a:srgbClr val="000000"/>
                </a:solidFill>
                <a:latin typeface="DejaVu Sans"/>
                <a:ea typeface="DejaVu Sans"/>
              </a:rPr>
              <a:t>h(x) = h(x')</a:t>
            </a:r>
            <a:r>
              <a:rPr b="0" lang="en-US" sz="1800" spc="-1" strike="noStrike">
                <a:solidFill>
                  <a:srgbClr val="000000"/>
                </a:solidFill>
                <a:latin typeface="DejaVu Sans"/>
                <a:ea typeface="DejaVu Sans"/>
              </a:rPr>
              <a:t>. In other words, it is computationally infeasible to find a different input </a:t>
            </a:r>
            <a:r>
              <a:rPr b="0" i="1" lang="en-US" sz="1800" spc="-1" strike="noStrike">
                <a:solidFill>
                  <a:srgbClr val="000000"/>
                </a:solidFill>
                <a:latin typeface="DejaVu Sans"/>
                <a:ea typeface="DejaVu Sans"/>
              </a:rPr>
              <a:t>x'</a:t>
            </a:r>
            <a:r>
              <a:rPr b="0" lang="en-US" sz="1800" spc="-1" strike="noStrike">
                <a:solidFill>
                  <a:srgbClr val="000000"/>
                </a:solidFill>
                <a:latin typeface="DejaVu Sans"/>
                <a:ea typeface="DejaVu Sans"/>
              </a:rPr>
              <a:t> that results in the same output.</a:t>
            </a:r>
            <a:br>
              <a:rPr sz="1800"/>
            </a:br>
            <a:br>
              <a:rPr sz="1800"/>
            </a:br>
            <a:br>
              <a:rPr sz="1800"/>
            </a:br>
            <a:br>
              <a:rPr sz="1800"/>
            </a:br>
            <a:br>
              <a:rPr sz="1800"/>
            </a:br>
            <a:br>
              <a:rPr sz="1800"/>
            </a:br>
            <a:br>
              <a:rPr sz="1800"/>
            </a:br>
            <a:br>
              <a:rPr sz="1800"/>
            </a:br>
            <a:br>
              <a:rPr sz="1800"/>
            </a:br>
            <a:r>
              <a:rPr b="0" lang="en-US" sz="1800" spc="-1" strike="noStrike">
                <a:solidFill>
                  <a:srgbClr val="000000"/>
                </a:solidFill>
                <a:latin typeface="DejaVu Sans"/>
                <a:ea typeface="DejaVu Sans"/>
              </a:rPr>
              <a:t> </a:t>
            </a:r>
            <a:endParaRPr b="0" lang="en-US" sz="1800" spc="-1" strike="noStrike">
              <a:solidFill>
                <a:srgbClr val="000000"/>
              </a:solidFill>
              <a:latin typeface="Arial"/>
            </a:endParaRPr>
          </a:p>
        </p:txBody>
      </p:sp>
      <p:pic>
        <p:nvPicPr>
          <p:cNvPr id="214" name="" descr=""/>
          <p:cNvPicPr/>
          <p:nvPr/>
        </p:nvPicPr>
        <p:blipFill>
          <a:blip r:embed="rId1"/>
          <a:stretch/>
        </p:blipFill>
        <p:spPr>
          <a:xfrm>
            <a:off x="846720" y="3200400"/>
            <a:ext cx="10237320" cy="3362040"/>
          </a:xfrm>
          <a:prstGeom prst="rect">
            <a:avLst/>
          </a:prstGeom>
          <a:ln w="0">
            <a:noFill/>
          </a:ln>
        </p:spPr>
      </p:pic>
      <p:sp>
        <p:nvSpPr>
          <p:cNvPr id="215" name="CustomShape 3"/>
          <p:cNvSpPr/>
          <p:nvPr/>
        </p:nvSpPr>
        <p:spPr>
          <a:xfrm>
            <a:off x="263520" y="6411600"/>
            <a:ext cx="9006840" cy="3646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US"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6" name="CustomShape 1"/>
          <p:cNvSpPr/>
          <p:nvPr/>
        </p:nvSpPr>
        <p:spPr>
          <a:xfrm>
            <a:off x="335520" y="764640"/>
            <a:ext cx="10748520" cy="4993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Additional Properties of Cryptographic Hash Functions</a:t>
            </a:r>
            <a:endParaRPr b="0" lang="en-US" sz="2400" spc="-1" strike="noStrike">
              <a:solidFill>
                <a:srgbClr val="000000"/>
              </a:solidFill>
              <a:latin typeface="Arial"/>
            </a:endParaRPr>
          </a:p>
        </p:txBody>
      </p:sp>
      <p:sp>
        <p:nvSpPr>
          <p:cNvPr id="217" name="CustomShape 2"/>
          <p:cNvSpPr/>
          <p:nvPr/>
        </p:nvSpPr>
        <p:spPr>
          <a:xfrm>
            <a:off x="335520" y="1268640"/>
            <a:ext cx="10748520" cy="5036040"/>
          </a:xfrm>
          <a:prstGeom prst="rect">
            <a:avLst/>
          </a:prstGeom>
          <a:noFill/>
          <a:ln w="0">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pPr>
            <a:r>
              <a:rPr b="1" lang="en-US" sz="1800" spc="-1" strike="noStrike">
                <a:solidFill>
                  <a:srgbClr val="000000"/>
                </a:solidFill>
                <a:latin typeface="DejaVu Sans"/>
                <a:ea typeface="DejaVu Sans"/>
              </a:rPr>
              <a:t>Definition</a:t>
            </a:r>
            <a:endParaRPr b="0" lang="en-US" sz="1800" spc="-1" strike="noStrike">
              <a:solidFill>
                <a:srgbClr val="000000"/>
              </a:solidFill>
              <a:latin typeface="Arial"/>
            </a:endParaRPr>
          </a:p>
          <a:p>
            <a:pPr marL="1951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A hash function </a:t>
            </a:r>
            <a:r>
              <a:rPr b="0" i="1" lang="en-US" sz="1800" spc="-1" strike="noStrike">
                <a:solidFill>
                  <a:srgbClr val="000000"/>
                </a:solidFill>
                <a:latin typeface="DejaVu Sans"/>
                <a:ea typeface="DejaVu Sans"/>
              </a:rPr>
              <a:t>h</a:t>
            </a:r>
            <a:r>
              <a:rPr b="0" lang="en-US" sz="1800" spc="-1" strike="noStrike">
                <a:solidFill>
                  <a:srgbClr val="000000"/>
                </a:solidFill>
                <a:latin typeface="DejaVu Sans"/>
                <a:ea typeface="DejaVu Sans"/>
              </a:rPr>
              <a:t> is said to be collision resistant if it is computationally infeasible to find two values </a:t>
            </a:r>
            <a:r>
              <a:rPr b="0" i="1" lang="en-US" sz="1800" spc="-1" strike="noStrike">
                <a:solidFill>
                  <a:srgbClr val="000000"/>
                </a:solidFill>
                <a:latin typeface="DejaVu Sans"/>
                <a:ea typeface="DejaVu Sans"/>
              </a:rPr>
              <a:t>x</a:t>
            </a:r>
            <a:r>
              <a:rPr b="0" lang="en-US" sz="1800" spc="-1" strike="noStrike">
                <a:solidFill>
                  <a:srgbClr val="000000"/>
                </a:solidFill>
                <a:latin typeface="DejaVu Sans"/>
                <a:ea typeface="DejaVu Sans"/>
              </a:rPr>
              <a:t> and </a:t>
            </a:r>
            <a:r>
              <a:rPr b="0" i="1" lang="en-US" sz="1800" spc="-1" strike="noStrike">
                <a:solidFill>
                  <a:srgbClr val="000000"/>
                </a:solidFill>
                <a:latin typeface="DejaVu Sans"/>
                <a:ea typeface="DejaVu Sans"/>
              </a:rPr>
              <a:t>y</a:t>
            </a:r>
            <a:r>
              <a:rPr b="0" lang="en-US" sz="1800" spc="-1" strike="noStrike">
                <a:solidFill>
                  <a:srgbClr val="000000"/>
                </a:solidFill>
                <a:latin typeface="DejaVu Sans"/>
                <a:ea typeface="DejaVu Sans"/>
              </a:rPr>
              <a:t> such that</a:t>
            </a:r>
            <a:r>
              <a:rPr b="0" i="1" lang="en-US" sz="1800" spc="-1" strike="noStrike">
                <a:solidFill>
                  <a:srgbClr val="000000"/>
                </a:solidFill>
                <a:latin typeface="DejaVu Sans"/>
                <a:ea typeface="DejaVu Sans"/>
              </a:rPr>
              <a:t> x != y</a:t>
            </a:r>
            <a:r>
              <a:rPr b="0" lang="en-US" sz="1800" spc="-1" strike="noStrike">
                <a:solidFill>
                  <a:srgbClr val="000000"/>
                </a:solidFill>
                <a:latin typeface="DejaVu Sans"/>
                <a:ea typeface="DejaVu Sans"/>
              </a:rPr>
              <a:t> , but </a:t>
            </a:r>
            <a:r>
              <a:rPr b="0" i="1" lang="en-US" sz="1800" spc="-1" strike="noStrike">
                <a:solidFill>
                  <a:srgbClr val="000000"/>
                </a:solidFill>
                <a:latin typeface="DejaVu Sans"/>
                <a:ea typeface="DejaVu Sans"/>
              </a:rPr>
              <a:t>h(x) = h(y)</a:t>
            </a:r>
            <a:r>
              <a:rPr b="0" lang="en-US" sz="1800" spc="-1" strike="noStrike">
                <a:solidFill>
                  <a:srgbClr val="000000"/>
                </a:solidFill>
                <a:latin typeface="DejaVu Sans"/>
                <a:ea typeface="DejaVu Sans"/>
              </a:rPr>
              <a:t>. In other words, it is </a:t>
            </a:r>
            <a:r>
              <a:rPr b="0" i="1" lang="en-US" sz="1800" spc="-1" strike="noStrike">
                <a:solidFill>
                  <a:srgbClr val="000000"/>
                </a:solidFill>
                <a:latin typeface="DejaVu Sans"/>
                <a:ea typeface="DejaVu Sans"/>
              </a:rPr>
              <a:t>computationally infeasible</a:t>
            </a:r>
            <a:r>
              <a:rPr b="0" lang="en-US" sz="1800" spc="-1" strike="noStrike">
                <a:solidFill>
                  <a:srgbClr val="000000"/>
                </a:solidFill>
                <a:latin typeface="DejaVu Sans"/>
                <a:ea typeface="DejaVu Sans"/>
              </a:rPr>
              <a:t> to find two values that hash to the same output. This is different from second preimage resistance insofar as here no fixed </a:t>
            </a:r>
            <a:r>
              <a:rPr b="0" i="1" lang="en-US" sz="1800" spc="-1" strike="noStrike">
                <a:solidFill>
                  <a:srgbClr val="000000"/>
                </a:solidFill>
                <a:latin typeface="DejaVu Sans"/>
                <a:ea typeface="DejaVu Sans"/>
              </a:rPr>
              <a:t>x</a:t>
            </a:r>
            <a:r>
              <a:rPr b="0" lang="en-US" sz="1800" spc="-1" strike="noStrike">
                <a:solidFill>
                  <a:srgbClr val="000000"/>
                </a:solidFill>
                <a:latin typeface="DejaVu Sans"/>
                <a:ea typeface="DejaVu Sans"/>
              </a:rPr>
              <a:t> or output is given and both inputs may be changed.</a:t>
            </a:r>
            <a:br>
              <a:rPr sz="1800"/>
            </a:br>
            <a:br>
              <a:rPr sz="1800"/>
            </a:br>
            <a:br>
              <a:rPr sz="1800"/>
            </a:br>
            <a:br>
              <a:rPr sz="1800"/>
            </a:br>
            <a:br>
              <a:rPr sz="1800"/>
            </a:br>
            <a:br>
              <a:rPr sz="1800"/>
            </a:br>
            <a:br>
              <a:rPr sz="1800"/>
            </a:br>
            <a:br>
              <a:rPr sz="1800"/>
            </a:br>
            <a:r>
              <a:rPr b="0" lang="en-US" sz="1800" spc="-1" strike="noStrike">
                <a:solidFill>
                  <a:srgbClr val="000000"/>
                </a:solidFill>
                <a:latin typeface="DejaVu Sans"/>
                <a:ea typeface="DejaVu Sans"/>
              </a:rPr>
              <a:t> </a:t>
            </a:r>
            <a:endParaRPr b="0" lang="en-US" sz="1800" spc="-1" strike="noStrike">
              <a:solidFill>
                <a:srgbClr val="000000"/>
              </a:solidFill>
              <a:latin typeface="Arial"/>
            </a:endParaRPr>
          </a:p>
        </p:txBody>
      </p:sp>
      <p:pic>
        <p:nvPicPr>
          <p:cNvPr id="218" name="" descr=""/>
          <p:cNvPicPr/>
          <p:nvPr/>
        </p:nvPicPr>
        <p:blipFill>
          <a:blip r:embed="rId1"/>
          <a:stretch/>
        </p:blipFill>
        <p:spPr>
          <a:xfrm>
            <a:off x="1280160" y="3566160"/>
            <a:ext cx="9231480" cy="2985120"/>
          </a:xfrm>
          <a:prstGeom prst="rect">
            <a:avLst/>
          </a:prstGeom>
          <a:ln w="0">
            <a:noFill/>
          </a:ln>
        </p:spPr>
      </p:pic>
      <p:sp>
        <p:nvSpPr>
          <p:cNvPr id="219" name="CustomShape 3"/>
          <p:cNvSpPr/>
          <p:nvPr/>
        </p:nvSpPr>
        <p:spPr>
          <a:xfrm>
            <a:off x="263520" y="6411600"/>
            <a:ext cx="9006840" cy="3646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US"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0" name="CustomShape 1"/>
          <p:cNvSpPr/>
          <p:nvPr/>
        </p:nvSpPr>
        <p:spPr>
          <a:xfrm>
            <a:off x="335520" y="764640"/>
            <a:ext cx="10748520" cy="4993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Additional Properties of Cryptographic Hash Functions</a:t>
            </a:r>
            <a:endParaRPr b="0" lang="en-US" sz="2400" spc="-1" strike="noStrike">
              <a:solidFill>
                <a:srgbClr val="000000"/>
              </a:solidFill>
              <a:latin typeface="Arial"/>
            </a:endParaRPr>
          </a:p>
        </p:txBody>
      </p:sp>
      <p:sp>
        <p:nvSpPr>
          <p:cNvPr id="221" name="CustomShape 2"/>
          <p:cNvSpPr/>
          <p:nvPr/>
        </p:nvSpPr>
        <p:spPr>
          <a:xfrm>
            <a:off x="335520" y="1268640"/>
            <a:ext cx="10748520" cy="5036040"/>
          </a:xfrm>
          <a:prstGeom prst="rect">
            <a:avLst/>
          </a:prstGeom>
          <a:noFill/>
          <a:ln w="0">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pPr>
            <a:r>
              <a:rPr b="1" lang="en-US" sz="1800" spc="-1" strike="noStrike">
                <a:solidFill>
                  <a:srgbClr val="000000"/>
                </a:solidFill>
                <a:latin typeface="DejaVu Sans"/>
                <a:ea typeface="DejaVu Sans"/>
              </a:rPr>
              <a:t>Definition</a:t>
            </a:r>
            <a:endParaRPr b="0" lang="en-US" sz="1800" spc="-1" strike="noStrike">
              <a:solidFill>
                <a:srgbClr val="000000"/>
              </a:solidFill>
              <a:latin typeface="Arial"/>
            </a:endParaRPr>
          </a:p>
          <a:p>
            <a:pPr marL="1951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A hash function </a:t>
            </a:r>
            <a:r>
              <a:rPr b="0" i="1" lang="en-US" sz="1800" spc="-1" strike="noStrike">
                <a:solidFill>
                  <a:srgbClr val="000000"/>
                </a:solidFill>
                <a:latin typeface="DejaVu Sans"/>
                <a:ea typeface="DejaVu Sans"/>
              </a:rPr>
              <a:t>h</a:t>
            </a:r>
            <a:r>
              <a:rPr b="0" lang="en-US" sz="1800" spc="-1" strike="noStrike">
                <a:solidFill>
                  <a:srgbClr val="000000"/>
                </a:solidFill>
                <a:latin typeface="DejaVu Sans"/>
                <a:ea typeface="DejaVu Sans"/>
              </a:rPr>
              <a:t> is said to be hiding if, for a secret, randomly chosen value </a:t>
            </a:r>
            <a:r>
              <a:rPr b="0" i="1" lang="en-US" sz="1800" spc="-1" strike="noStrike">
                <a:solidFill>
                  <a:srgbClr val="000000"/>
                </a:solidFill>
                <a:latin typeface="DejaVu Sans"/>
                <a:ea typeface="DejaVu Sans"/>
              </a:rPr>
              <a:t>r</a:t>
            </a:r>
            <a:r>
              <a:rPr b="0" lang="en-US" sz="1800" spc="-1" strike="noStrike">
                <a:solidFill>
                  <a:srgbClr val="000000"/>
                </a:solidFill>
                <a:latin typeface="DejaVu Sans"/>
                <a:ea typeface="DejaVu Sans"/>
              </a:rPr>
              <a:t> of sufficient size, given </a:t>
            </a:r>
            <a:r>
              <a:rPr b="0" i="1" lang="en-US" sz="1800" spc="-1" strike="noStrike">
                <a:solidFill>
                  <a:srgbClr val="000000"/>
                </a:solidFill>
                <a:latin typeface="DejaVu Sans"/>
                <a:ea typeface="DejaVu Sans"/>
              </a:rPr>
              <a:t>h(r||x)</a:t>
            </a:r>
            <a:r>
              <a:rPr b="0" lang="en-US" sz="1800" spc="-1" strike="noStrike">
                <a:solidFill>
                  <a:srgbClr val="000000"/>
                </a:solidFill>
                <a:latin typeface="DejaVu Sans"/>
                <a:ea typeface="DejaVu Sans"/>
              </a:rPr>
              <a:t> it is </a:t>
            </a:r>
            <a:r>
              <a:rPr b="0" i="1" lang="en-US" sz="1800" spc="-1" strike="noStrike">
                <a:solidFill>
                  <a:srgbClr val="000000"/>
                </a:solidFill>
                <a:latin typeface="DejaVu Sans"/>
                <a:ea typeface="DejaVu Sans"/>
              </a:rPr>
              <a:t>computationally infeasible</a:t>
            </a:r>
            <a:r>
              <a:rPr b="0" lang="en-US" sz="1800" spc="-1" strike="noStrike">
                <a:solidFill>
                  <a:srgbClr val="000000"/>
                </a:solidFill>
                <a:latin typeface="DejaVu Sans"/>
                <a:ea typeface="DejaVu Sans"/>
              </a:rPr>
              <a:t> to find </a:t>
            </a:r>
            <a:r>
              <a:rPr b="0" i="1" lang="en-US" sz="1800" spc="-1" strike="noStrike">
                <a:solidFill>
                  <a:srgbClr val="000000"/>
                </a:solidFill>
                <a:latin typeface="DejaVu Sans"/>
                <a:ea typeface="DejaVu Sans"/>
              </a:rPr>
              <a:t>x</a:t>
            </a:r>
            <a:r>
              <a:rPr b="0" lang="en-US" sz="1800" spc="-1" strike="noStrike">
                <a:solidFill>
                  <a:srgbClr val="000000"/>
                </a:solidFill>
                <a:latin typeface="DejaVu Sans"/>
                <a:ea typeface="DejaVu Sans"/>
              </a:rPr>
              <a:t>. Sufficient size, again, refers to the search space. A size of 256 bit can usually be considered sufficient.</a:t>
            </a:r>
            <a:endParaRPr b="0" lang="en-US" sz="1800" spc="-1" strike="noStrike">
              <a:solidFill>
                <a:srgbClr val="000000"/>
              </a:solidFill>
              <a:latin typeface="Arial"/>
            </a:endParaRPr>
          </a:p>
          <a:p>
            <a:pPr marL="1951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This means that the hash function in combination with a random number can protect the value </a:t>
            </a:r>
            <a:r>
              <a:rPr b="0" i="1" lang="en-US" sz="1800" spc="-1" strike="noStrike">
                <a:solidFill>
                  <a:srgbClr val="000000"/>
                </a:solidFill>
                <a:latin typeface="DejaVu Sans"/>
                <a:ea typeface="DejaVu Sans"/>
              </a:rPr>
              <a:t>x</a:t>
            </a:r>
            <a:r>
              <a:rPr b="0" lang="en-US" sz="1800" spc="-1" strike="noStrike">
                <a:solidFill>
                  <a:srgbClr val="000000"/>
                </a:solidFill>
                <a:latin typeface="DejaVu Sans"/>
                <a:ea typeface="DejaVu Sans"/>
              </a:rPr>
              <a:t> contained in the hash, even if is from a small set of values that otherwise could easily be found through bruteforce.</a:t>
            </a:r>
            <a:br>
              <a:rPr sz="1800"/>
            </a:br>
            <a:br>
              <a:rPr sz="1800"/>
            </a:br>
            <a:br>
              <a:rPr sz="1800"/>
            </a:br>
            <a:br>
              <a:rPr sz="1800"/>
            </a:br>
            <a:br>
              <a:rPr sz="1800"/>
            </a:br>
            <a:br>
              <a:rPr sz="1800"/>
            </a:br>
            <a:br>
              <a:rPr sz="1800"/>
            </a:br>
            <a:r>
              <a:rPr b="0" lang="en-US" sz="1800" spc="-1" strike="noStrike">
                <a:solidFill>
                  <a:srgbClr val="000000"/>
                </a:solidFill>
                <a:latin typeface="DejaVu Sans"/>
                <a:ea typeface="DejaVu Sans"/>
              </a:rPr>
              <a:t> </a:t>
            </a:r>
            <a:endParaRPr b="0" lang="en-US" sz="1800" spc="-1" strike="noStrike">
              <a:solidFill>
                <a:srgbClr val="000000"/>
              </a:solidFill>
              <a:latin typeface="Arial"/>
            </a:endParaRPr>
          </a:p>
        </p:txBody>
      </p:sp>
      <p:pic>
        <p:nvPicPr>
          <p:cNvPr id="222" name="" descr=""/>
          <p:cNvPicPr/>
          <p:nvPr/>
        </p:nvPicPr>
        <p:blipFill>
          <a:blip r:embed="rId1"/>
          <a:stretch/>
        </p:blipFill>
        <p:spPr>
          <a:xfrm>
            <a:off x="1737360" y="4023360"/>
            <a:ext cx="8591400" cy="2520000"/>
          </a:xfrm>
          <a:prstGeom prst="rect">
            <a:avLst/>
          </a:prstGeom>
          <a:ln w="0">
            <a:noFill/>
          </a:ln>
        </p:spPr>
      </p:pic>
      <p:sp>
        <p:nvSpPr>
          <p:cNvPr id="223" name="CustomShape 3"/>
          <p:cNvSpPr/>
          <p:nvPr/>
        </p:nvSpPr>
        <p:spPr>
          <a:xfrm>
            <a:off x="263520" y="6411600"/>
            <a:ext cx="9006840" cy="3646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US"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4" name="CustomShape 1"/>
          <p:cNvSpPr/>
          <p:nvPr/>
        </p:nvSpPr>
        <p:spPr>
          <a:xfrm>
            <a:off x="335520" y="764640"/>
            <a:ext cx="10748520" cy="4993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Application: Message Digests</a:t>
            </a:r>
            <a:endParaRPr b="0" lang="en-US" sz="2400" spc="-1" strike="noStrike">
              <a:solidFill>
                <a:srgbClr val="000000"/>
              </a:solidFill>
              <a:latin typeface="Arial"/>
            </a:endParaRPr>
          </a:p>
        </p:txBody>
      </p:sp>
      <p:sp>
        <p:nvSpPr>
          <p:cNvPr id="225" name="CustomShape 2"/>
          <p:cNvSpPr/>
          <p:nvPr/>
        </p:nvSpPr>
        <p:spPr>
          <a:xfrm>
            <a:off x="335520" y="1268640"/>
            <a:ext cx="10748520" cy="5036040"/>
          </a:xfrm>
          <a:prstGeom prst="rect">
            <a:avLst/>
          </a:prstGeom>
          <a:noFill/>
          <a:ln w="0">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pPr>
            <a:r>
              <a:rPr b="0" lang="en-US" sz="1800" spc="-1" strike="noStrike">
                <a:solidFill>
                  <a:srgbClr val="000000"/>
                </a:solidFill>
                <a:latin typeface="DejaVu Sans"/>
                <a:ea typeface="DejaVu Sans"/>
              </a:rPr>
              <a:t>Suppose you want to store information on an external hosting service. After a successful upload on the external service you want to free up space by deleting that information from your hard drive. You plan to download the data later. However, you want to make sure that the external party cannot modify your content in the mean time without you knowing about the manipulation. How do you proceed? As of the property second preimage resistance of the cryptographic hash function it is not possible to generate the same hash with different contents. Therefore, if the external service manipulates your data, the hash changes. With that, manipulation can be detected if you store the hash instead of the data itself.</a:t>
            </a:r>
            <a:br>
              <a:rPr sz="1800"/>
            </a:br>
            <a:br>
              <a:rPr sz="1800"/>
            </a:br>
            <a:br>
              <a:rPr sz="1800"/>
            </a:br>
            <a:br>
              <a:rPr sz="1800"/>
            </a:br>
            <a:br>
              <a:rPr sz="1800"/>
            </a:br>
            <a:br>
              <a:rPr sz="1800"/>
            </a:br>
            <a:br>
              <a:rPr sz="1800"/>
            </a:br>
            <a:br>
              <a:rPr sz="1800"/>
            </a:br>
            <a:br>
              <a:rPr sz="1800"/>
            </a:br>
            <a:endParaRPr b="0" lang="en-US" sz="1800" spc="-1" strike="noStrike">
              <a:solidFill>
                <a:srgbClr val="000000"/>
              </a:solidFill>
              <a:latin typeface="Arial"/>
            </a:endParaRPr>
          </a:p>
        </p:txBody>
      </p:sp>
      <p:pic>
        <p:nvPicPr>
          <p:cNvPr id="226" name="" descr=""/>
          <p:cNvPicPr/>
          <p:nvPr/>
        </p:nvPicPr>
        <p:blipFill>
          <a:blip r:embed="rId1"/>
          <a:stretch/>
        </p:blipFill>
        <p:spPr>
          <a:xfrm>
            <a:off x="1616400" y="3749040"/>
            <a:ext cx="8529480" cy="2739240"/>
          </a:xfrm>
          <a:prstGeom prst="rect">
            <a:avLst/>
          </a:prstGeom>
          <a:ln w="0">
            <a:noFill/>
          </a:ln>
        </p:spPr>
      </p:pic>
      <p:sp>
        <p:nvSpPr>
          <p:cNvPr id="227" name="CustomShape 3"/>
          <p:cNvSpPr/>
          <p:nvPr/>
        </p:nvSpPr>
        <p:spPr>
          <a:xfrm>
            <a:off x="263520" y="6411600"/>
            <a:ext cx="9006840" cy="3646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US"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28" name="" descr=""/>
          <p:cNvPicPr/>
          <p:nvPr/>
        </p:nvPicPr>
        <p:blipFill>
          <a:blip r:embed="rId1"/>
          <a:stretch/>
        </p:blipFill>
        <p:spPr>
          <a:xfrm>
            <a:off x="1645920" y="3818520"/>
            <a:ext cx="8225640" cy="2640240"/>
          </a:xfrm>
          <a:prstGeom prst="rect">
            <a:avLst/>
          </a:prstGeom>
          <a:ln w="0">
            <a:noFill/>
          </a:ln>
        </p:spPr>
      </p:pic>
      <p:sp>
        <p:nvSpPr>
          <p:cNvPr id="229" name="CustomShape 1"/>
          <p:cNvSpPr/>
          <p:nvPr/>
        </p:nvSpPr>
        <p:spPr>
          <a:xfrm>
            <a:off x="335520" y="764640"/>
            <a:ext cx="10748520" cy="4993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Application: Commitments</a:t>
            </a:r>
            <a:endParaRPr b="0" lang="en-US" sz="2400" spc="-1" strike="noStrike">
              <a:solidFill>
                <a:srgbClr val="000000"/>
              </a:solidFill>
              <a:latin typeface="Arial"/>
            </a:endParaRPr>
          </a:p>
        </p:txBody>
      </p:sp>
      <p:sp>
        <p:nvSpPr>
          <p:cNvPr id="230" name="CustomShape 2"/>
          <p:cNvSpPr/>
          <p:nvPr/>
        </p:nvSpPr>
        <p:spPr>
          <a:xfrm>
            <a:off x="335520" y="1268640"/>
            <a:ext cx="10748520" cy="5036040"/>
          </a:xfrm>
          <a:prstGeom prst="rect">
            <a:avLst/>
          </a:prstGeom>
          <a:noFill/>
          <a:ln w="0">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pPr>
            <a:r>
              <a:rPr b="0" lang="en-US" sz="1800" spc="-1" strike="noStrike">
                <a:solidFill>
                  <a:srgbClr val="000000"/>
                </a:solidFill>
                <a:latin typeface="DejaVu Sans"/>
                <a:ea typeface="DejaVu Sans"/>
              </a:rPr>
              <a:t>A person can commit to a value without revealing it immediately by using a hiding cryptographic hash function.</a:t>
            </a: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a:p>
            <a:pPr>
              <a:lnSpc>
                <a:spcPct val="100000"/>
              </a:lnSpc>
              <a:spcBef>
                <a:spcPts val="360"/>
              </a:spcBef>
            </a:pPr>
            <a:r>
              <a:rPr b="1" lang="en-US" sz="1800" spc="-1" strike="noStrike">
                <a:solidFill>
                  <a:srgbClr val="000000"/>
                </a:solidFill>
                <a:latin typeface="DejaVu Sans"/>
                <a:ea typeface="DejaVu Sans"/>
              </a:rPr>
              <a:t>Definition</a:t>
            </a:r>
            <a:endParaRPr b="0" lang="en-US" sz="1800" spc="-1" strike="noStrike">
              <a:solidFill>
                <a:srgbClr val="000000"/>
              </a:solidFill>
              <a:latin typeface="Arial"/>
            </a:endParaRPr>
          </a:p>
          <a:p>
            <a:pPr>
              <a:lnSpc>
                <a:spcPct val="100000"/>
              </a:lnSpc>
              <a:spcBef>
                <a:spcPts val="360"/>
              </a:spcBef>
            </a:pPr>
            <a:r>
              <a:rPr b="0" lang="en-US" sz="1800" spc="-1" strike="noStrike">
                <a:solidFill>
                  <a:srgbClr val="000000"/>
                </a:solidFill>
                <a:latin typeface="DejaVu Sans"/>
                <a:ea typeface="DejaVu Sans"/>
              </a:rPr>
              <a:t>A commitment scheme consists of two algorithms:</a:t>
            </a:r>
            <a:endParaRPr b="0" lang="en-US" sz="1800" spc="-1" strike="noStrike">
              <a:solidFill>
                <a:srgbClr val="000000"/>
              </a:solidFill>
              <a:latin typeface="Arial"/>
            </a:endParaRPr>
          </a:p>
          <a:p>
            <a:pPr marL="216000" indent="-214560">
              <a:lnSpc>
                <a:spcPct val="100000"/>
              </a:lnSpc>
              <a:spcBef>
                <a:spcPts val="360"/>
              </a:spcBef>
              <a:buClr>
                <a:srgbClr val="168253"/>
              </a:buClr>
              <a:buSzPct val="45000"/>
              <a:buFont typeface="Wingdings" charset="2"/>
              <a:buChar char=""/>
            </a:pPr>
            <a:r>
              <a:rPr b="0" i="1" lang="en-US" sz="1800" spc="-1" strike="noStrike">
                <a:solidFill>
                  <a:srgbClr val="000000"/>
                </a:solidFill>
                <a:latin typeface="DejaVu Sans"/>
                <a:ea typeface="DejaVu Sans"/>
              </a:rPr>
              <a:t>com := commit(msg; nonce)</a:t>
            </a:r>
            <a:r>
              <a:rPr b="0" lang="en-US" sz="1800" spc="-1" strike="noStrike">
                <a:solidFill>
                  <a:srgbClr val="000000"/>
                </a:solidFill>
                <a:latin typeface="DejaVu Sans"/>
                <a:ea typeface="DejaVu Sans"/>
              </a:rPr>
              <a:t> where msg is the message and nonce is the random number. The hash of the concatenation is returned.</a:t>
            </a:r>
            <a:endParaRPr b="0" lang="en-US" sz="1800" spc="-1" strike="noStrike">
              <a:solidFill>
                <a:srgbClr val="000000"/>
              </a:solidFill>
              <a:latin typeface="Arial"/>
            </a:endParaRPr>
          </a:p>
          <a:p>
            <a:pPr marL="216000" indent="-214560">
              <a:lnSpc>
                <a:spcPct val="100000"/>
              </a:lnSpc>
              <a:spcBef>
                <a:spcPts val="360"/>
              </a:spcBef>
              <a:buClr>
                <a:srgbClr val="168253"/>
              </a:buClr>
              <a:buSzPct val="45000"/>
              <a:buFont typeface="Wingdings" charset="2"/>
              <a:buChar char=""/>
            </a:pPr>
            <a:r>
              <a:rPr b="0" i="1" lang="en-US" sz="1800" spc="-1" strike="noStrike">
                <a:solidFill>
                  <a:srgbClr val="000000"/>
                </a:solidFill>
                <a:latin typeface="DejaVu Sans"/>
                <a:ea typeface="DejaVu Sans"/>
              </a:rPr>
              <a:t>verification := verify(com; msg; nonce)</a:t>
            </a:r>
            <a:r>
              <a:rPr b="0" lang="en-US" sz="1800" spc="-1" strike="noStrike">
                <a:solidFill>
                  <a:srgbClr val="000000"/>
                </a:solidFill>
                <a:latin typeface="DejaVu Sans"/>
                <a:ea typeface="DejaVu Sans"/>
              </a:rPr>
              <a:t> where msg is the result of checking whether a given (msg; nonce) pair produces the same result as com.</a:t>
            </a:r>
            <a:br>
              <a:rPr sz="1800"/>
            </a:br>
            <a:br>
              <a:rPr sz="1800"/>
            </a:br>
            <a:br>
              <a:rPr sz="1800"/>
            </a:br>
            <a:br>
              <a:rPr sz="1800"/>
            </a:br>
            <a:br>
              <a:rPr sz="1800"/>
            </a:br>
            <a:br>
              <a:rPr sz="1800"/>
            </a:br>
            <a:br>
              <a:rPr sz="1800"/>
            </a:br>
            <a:br>
              <a:rPr sz="1800"/>
            </a:br>
            <a:r>
              <a:rPr b="0" lang="en-US" sz="1800" spc="-1" strike="noStrike">
                <a:solidFill>
                  <a:srgbClr val="000000"/>
                </a:solidFill>
                <a:latin typeface="DejaVu Sans"/>
                <a:ea typeface="DejaVu Sans"/>
              </a:rPr>
              <a:t> </a:t>
            </a:r>
            <a:endParaRPr b="0" lang="en-US" sz="1800" spc="-1" strike="noStrike">
              <a:solidFill>
                <a:srgbClr val="000000"/>
              </a:solidFill>
              <a:latin typeface="Arial"/>
            </a:endParaRPr>
          </a:p>
        </p:txBody>
      </p:sp>
      <p:sp>
        <p:nvSpPr>
          <p:cNvPr id="231" name="CustomShape 3"/>
          <p:cNvSpPr/>
          <p:nvPr/>
        </p:nvSpPr>
        <p:spPr>
          <a:xfrm>
            <a:off x="263520" y="6411600"/>
            <a:ext cx="9006840" cy="3646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US"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2" name="CustomShape 1"/>
          <p:cNvSpPr/>
          <p:nvPr/>
        </p:nvSpPr>
        <p:spPr>
          <a:xfrm>
            <a:off x="335520" y="764640"/>
            <a:ext cx="10748520" cy="4993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Application: Search Puzzle</a:t>
            </a:r>
            <a:endParaRPr b="0" lang="en-US" sz="2400" spc="-1" strike="noStrike">
              <a:solidFill>
                <a:srgbClr val="000000"/>
              </a:solidFill>
              <a:latin typeface="Arial"/>
            </a:endParaRPr>
          </a:p>
        </p:txBody>
      </p:sp>
      <p:sp>
        <p:nvSpPr>
          <p:cNvPr id="233" name="CustomShape 2"/>
          <p:cNvSpPr/>
          <p:nvPr/>
        </p:nvSpPr>
        <p:spPr>
          <a:xfrm>
            <a:off x="335520" y="1268640"/>
            <a:ext cx="10748520" cy="5036040"/>
          </a:xfrm>
          <a:prstGeom prst="rect">
            <a:avLst/>
          </a:prstGeom>
          <a:noFill/>
          <a:ln w="0">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pPr>
            <a:r>
              <a:rPr b="0" lang="en-US" sz="1800" spc="-1" strike="noStrike">
                <a:solidFill>
                  <a:srgbClr val="000000"/>
                </a:solidFill>
                <a:latin typeface="DejaVu Sans"/>
                <a:ea typeface="DejaVu Sans"/>
              </a:rPr>
              <a:t>A search puzzle is a mathematical problem which requires searching a very large space in order to find a solution. In particular, there are no shortcuts in finding the solution. </a:t>
            </a:r>
            <a:r>
              <a:rPr b="0" i="1" lang="en-US" sz="1800" spc="-1" strike="noStrike">
                <a:solidFill>
                  <a:srgbClr val="000000"/>
                </a:solidFill>
                <a:latin typeface="DejaVu Sans"/>
                <a:ea typeface="DejaVu Sans"/>
              </a:rPr>
              <a:t>h</a:t>
            </a:r>
            <a:r>
              <a:rPr b="0" lang="en-US" sz="1800" spc="-1" strike="noStrike">
                <a:solidFill>
                  <a:srgbClr val="000000"/>
                </a:solidFill>
                <a:latin typeface="DejaVu Sans"/>
                <a:ea typeface="DejaVu Sans"/>
              </a:rPr>
              <a:t> has an </a:t>
            </a:r>
            <a:r>
              <a:rPr b="0" i="1" lang="en-US" sz="1800" spc="-1" strike="noStrike">
                <a:solidFill>
                  <a:srgbClr val="000000"/>
                </a:solidFill>
                <a:latin typeface="DejaVu Sans"/>
                <a:ea typeface="DejaVu Sans"/>
              </a:rPr>
              <a:t>n</a:t>
            </a:r>
            <a:r>
              <a:rPr b="0" lang="en-US" sz="1800" spc="-1" strike="noStrike">
                <a:solidFill>
                  <a:srgbClr val="000000"/>
                </a:solidFill>
                <a:latin typeface="DejaVu Sans"/>
                <a:ea typeface="DejaVu Sans"/>
              </a:rPr>
              <a:t> bit output, therefore it can take any of </a:t>
            </a:r>
            <a:r>
              <a:rPr b="0" i="1" lang="en-US" sz="1800" spc="-1" strike="noStrike">
                <a:solidFill>
                  <a:srgbClr val="000000"/>
                </a:solidFill>
                <a:latin typeface="DejaVu Sans"/>
                <a:ea typeface="DejaVu Sans"/>
              </a:rPr>
              <a:t>2</a:t>
            </a:r>
            <a:r>
              <a:rPr b="0" i="1" lang="en-US" sz="1800" spc="-1" strike="noStrike" baseline="33000">
                <a:solidFill>
                  <a:srgbClr val="000000"/>
                </a:solidFill>
                <a:latin typeface="DejaVu Sans"/>
                <a:ea typeface="DejaVu Sans"/>
              </a:rPr>
              <a:t>n</a:t>
            </a:r>
            <a:r>
              <a:rPr b="0" lang="en-US" sz="1800" spc="-1" strike="noStrike">
                <a:solidFill>
                  <a:srgbClr val="000000"/>
                </a:solidFill>
                <a:latin typeface="DejaVu Sans"/>
                <a:ea typeface="DejaVu Sans"/>
              </a:rPr>
              <a:t> values. Solving the puzzle requires finding an input so that the output falls within the set </a:t>
            </a:r>
            <a:r>
              <a:rPr b="0" i="1" lang="en-US" sz="1800" spc="-1" strike="noStrike">
                <a:solidFill>
                  <a:srgbClr val="000000"/>
                </a:solidFill>
                <a:latin typeface="DejaVu Sans"/>
                <a:ea typeface="DejaVu Sans"/>
              </a:rPr>
              <a:t>Y</a:t>
            </a:r>
            <a:r>
              <a:rPr b="0" lang="en-US" sz="1800" spc="-1" strike="noStrike">
                <a:solidFill>
                  <a:srgbClr val="000000"/>
                </a:solidFill>
                <a:latin typeface="DejaVu Sans"/>
                <a:ea typeface="DejaVu Sans"/>
              </a:rPr>
              <a:t>. Depending on the size of the set </a:t>
            </a:r>
            <a:r>
              <a:rPr b="0" i="1" lang="en-US" sz="1800" spc="-1" strike="noStrike">
                <a:solidFill>
                  <a:srgbClr val="000000"/>
                </a:solidFill>
                <a:latin typeface="DejaVu Sans"/>
                <a:ea typeface="DejaVu Sans"/>
              </a:rPr>
              <a:t>Y,</a:t>
            </a:r>
            <a:r>
              <a:rPr b="0" lang="en-US" sz="1800" spc="-1" strike="noStrike">
                <a:solidFill>
                  <a:srgbClr val="000000"/>
                </a:solidFill>
                <a:latin typeface="DejaVu Sans"/>
                <a:ea typeface="DejaVu Sans"/>
              </a:rPr>
              <a:t> the puzzle can be more or less difficult, e.g., if the set contains all </a:t>
            </a:r>
            <a:r>
              <a:rPr b="0" i="1" lang="en-US" sz="1800" spc="-1" strike="noStrike">
                <a:solidFill>
                  <a:srgbClr val="000000"/>
                </a:solidFill>
                <a:latin typeface="DejaVu Sans"/>
                <a:ea typeface="DejaVu Sans"/>
              </a:rPr>
              <a:t>n </a:t>
            </a:r>
            <a:r>
              <a:rPr b="0" lang="en-US" sz="1800" spc="-1" strike="noStrike">
                <a:solidFill>
                  <a:srgbClr val="000000"/>
                </a:solidFill>
                <a:latin typeface="DejaVu Sans"/>
                <a:ea typeface="DejaVu Sans"/>
              </a:rPr>
              <a:t>bit strings it is trivial, if it contains only one string, it is maximally hard.</a:t>
            </a:r>
            <a:br>
              <a:rPr sz="1800"/>
            </a:br>
            <a:br>
              <a:rPr sz="1800"/>
            </a:br>
            <a:r>
              <a:rPr b="1" lang="en-US" sz="1800" spc="-1" strike="noStrike">
                <a:solidFill>
                  <a:srgbClr val="000000"/>
                </a:solidFill>
                <a:latin typeface="DejaVu Sans"/>
                <a:ea typeface="DejaVu Sans"/>
              </a:rPr>
              <a:t>Definition</a:t>
            </a:r>
            <a:endParaRPr b="0" lang="en-US" sz="1800" spc="-1" strike="noStrike">
              <a:solidFill>
                <a:srgbClr val="000000"/>
              </a:solidFill>
              <a:latin typeface="Arial"/>
            </a:endParaRPr>
          </a:p>
          <a:p>
            <a:pPr marL="216000" indent="-215280">
              <a:lnSpc>
                <a:spcPct val="100000"/>
              </a:lnSpc>
              <a:spcBef>
                <a:spcPts val="360"/>
              </a:spcBef>
              <a:buClr>
                <a:srgbClr val="008c4f"/>
              </a:buClr>
              <a:buSzPct val="115000"/>
              <a:buFont typeface="Wingdings 2" charset="2"/>
              <a:buChar char=""/>
            </a:pPr>
            <a:r>
              <a:rPr b="0" lang="en-US" sz="1800" spc="-1" strike="noStrike">
                <a:solidFill>
                  <a:srgbClr val="000000"/>
                </a:solidFill>
                <a:latin typeface="DejaVu Sans"/>
                <a:ea typeface="DejaVu Sans"/>
              </a:rPr>
              <a:t>A search puzzle consists of:</a:t>
            </a:r>
            <a:endParaRPr b="0" lang="en-US" sz="1800" spc="-1" strike="noStrike">
              <a:solidFill>
                <a:srgbClr val="000000"/>
              </a:solidFill>
              <a:latin typeface="Arial"/>
            </a:endParaRPr>
          </a:p>
          <a:p>
            <a:pPr lvl="1" marL="432000" indent="-21528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Cryptographic hash function </a:t>
            </a:r>
            <a:r>
              <a:rPr b="0" i="1" lang="en-US" sz="1800" spc="-1" strike="noStrike">
                <a:solidFill>
                  <a:srgbClr val="000000"/>
                </a:solidFill>
                <a:latin typeface="DejaVu Sans"/>
                <a:ea typeface="DejaVu Sans"/>
              </a:rPr>
              <a:t>h</a:t>
            </a:r>
            <a:r>
              <a:rPr b="0" lang="en-US" sz="1800" spc="-1" strike="noStrike">
                <a:solidFill>
                  <a:srgbClr val="000000"/>
                </a:solidFill>
                <a:latin typeface="DejaVu Sans"/>
                <a:ea typeface="DejaVu Sans"/>
              </a:rPr>
              <a:t>, used to compute the puzzle results</a:t>
            </a:r>
            <a:endParaRPr b="0" lang="en-US" sz="1800" spc="-1" strike="noStrike">
              <a:solidFill>
                <a:srgbClr val="000000"/>
              </a:solidFill>
              <a:latin typeface="Arial"/>
            </a:endParaRPr>
          </a:p>
          <a:p>
            <a:pPr lvl="1" marL="432000" indent="-21528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A value </a:t>
            </a:r>
            <a:r>
              <a:rPr b="0" i="1" lang="en-US" sz="1800" spc="-1" strike="noStrike">
                <a:solidFill>
                  <a:srgbClr val="000000"/>
                </a:solidFill>
                <a:latin typeface="DejaVu Sans"/>
                <a:ea typeface="DejaVu Sans"/>
              </a:rPr>
              <a:t>id</a:t>
            </a:r>
            <a:r>
              <a:rPr b="0" lang="en-US" sz="1800" spc="-1" strike="noStrike">
                <a:solidFill>
                  <a:srgbClr val="000000"/>
                </a:solidFill>
                <a:latin typeface="DejaVu Sans"/>
                <a:ea typeface="DejaVu Sans"/>
              </a:rPr>
              <a:t>, a puzzle-ID used to make the puzzle unique</a:t>
            </a:r>
            <a:endParaRPr b="0" lang="en-US" sz="1800" spc="-1" strike="noStrike">
              <a:solidFill>
                <a:srgbClr val="000000"/>
              </a:solidFill>
              <a:latin typeface="Arial"/>
            </a:endParaRPr>
          </a:p>
          <a:p>
            <a:pPr lvl="1" marL="432000" indent="-21528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A target set </a:t>
            </a:r>
            <a:r>
              <a:rPr b="0" i="1" lang="en-US" sz="1800" spc="-1" strike="noStrike">
                <a:solidFill>
                  <a:srgbClr val="000000"/>
                </a:solidFill>
                <a:latin typeface="DejaVu Sans"/>
                <a:ea typeface="DejaVu Sans"/>
              </a:rPr>
              <a:t>Y</a:t>
            </a:r>
            <a:r>
              <a:rPr b="0" lang="en-US" sz="1800" spc="-1" strike="noStrike">
                <a:solidFill>
                  <a:srgbClr val="000000"/>
                </a:solidFill>
                <a:latin typeface="DejaVu Sans"/>
                <a:ea typeface="DejaVu Sans"/>
              </a:rPr>
              <a:t>, which contains all valid solutions</a:t>
            </a:r>
            <a:endParaRPr b="0" lang="en-US" sz="1800" spc="-1" strike="noStrike">
              <a:solidFill>
                <a:srgbClr val="000000"/>
              </a:solidFill>
              <a:latin typeface="Arial"/>
            </a:endParaRPr>
          </a:p>
          <a:p>
            <a:pPr lvl="1" marL="432000" indent="-21528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Arial Unicode MS"/>
              </a:rPr>
              <a:t>Computation: </a:t>
            </a:r>
            <a:r>
              <a:rPr b="0" i="1" lang="en-US" sz="1800" spc="-1" strike="noStrike">
                <a:solidFill>
                  <a:srgbClr val="000000"/>
                </a:solidFill>
                <a:latin typeface="DejaVu Sans"/>
                <a:ea typeface="Arial Unicode MS"/>
              </a:rPr>
              <a:t>id</a:t>
            </a:r>
            <a:r>
              <a:rPr b="0" lang="en-US" sz="1800" spc="-1" strike="noStrike">
                <a:solidFill>
                  <a:srgbClr val="000000"/>
                </a:solidFill>
                <a:latin typeface="DejaVu Sans"/>
                <a:ea typeface="Arial Unicode MS"/>
              </a:rPr>
              <a:t> is concatenated with a value </a:t>
            </a:r>
            <a:r>
              <a:rPr b="0" i="1" lang="en-US" sz="1800" spc="-1" strike="noStrike">
                <a:solidFill>
                  <a:srgbClr val="000000"/>
                </a:solidFill>
                <a:latin typeface="DejaVu Sans"/>
                <a:ea typeface="Arial Unicode MS"/>
              </a:rPr>
              <a:t>x</a:t>
            </a:r>
            <a:r>
              <a:rPr b="0" lang="en-US" sz="1800" spc="-1" strike="noStrike">
                <a:solidFill>
                  <a:srgbClr val="000000"/>
                </a:solidFill>
                <a:latin typeface="DejaVu Sans"/>
                <a:ea typeface="Arial Unicode MS"/>
              </a:rPr>
              <a:t> and hashed. </a:t>
            </a:r>
            <a:r>
              <a:rPr b="0" i="1" lang="en-US" sz="1800" spc="-1" strike="noStrike">
                <a:solidFill>
                  <a:srgbClr val="000000"/>
                </a:solidFill>
                <a:latin typeface="DejaVu Sans"/>
                <a:ea typeface="Arial Unicode MS"/>
              </a:rPr>
              <a:t>x</a:t>
            </a:r>
            <a:r>
              <a:rPr b="0" lang="en-US" sz="1800" spc="-1" strike="noStrike">
                <a:solidFill>
                  <a:srgbClr val="000000"/>
                </a:solidFill>
                <a:latin typeface="DejaVu Sans"/>
                <a:ea typeface="DejaVu Sans"/>
              </a:rPr>
              <a:t> changes until the puzzle result is in </a:t>
            </a:r>
            <a:r>
              <a:rPr b="0" i="1" lang="en-US" sz="1800" spc="-1" strike="noStrike">
                <a:solidFill>
                  <a:srgbClr val="000000"/>
                </a:solidFill>
                <a:latin typeface="DejaVu Sans"/>
                <a:ea typeface="DejaVu Sans"/>
              </a:rPr>
              <a:t>Y.</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0" name="CustomShape 34"/>
          <p:cNvSpPr/>
          <p:nvPr/>
        </p:nvSpPr>
        <p:spPr>
          <a:xfrm>
            <a:off x="335520" y="764640"/>
            <a:ext cx="10747800" cy="4986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de-DE" sz="2400" spc="-1" strike="noStrike">
                <a:solidFill>
                  <a:srgbClr val="000000"/>
                </a:solidFill>
                <a:latin typeface="DejaVu Sans"/>
                <a:ea typeface="DejaVu Sans"/>
              </a:rPr>
              <a:t>Course Evaluation – QR Code and Link</a:t>
            </a:r>
            <a:endParaRPr b="0" lang="en-US" sz="2400" spc="-1" strike="noStrike">
              <a:solidFill>
                <a:srgbClr val="000000"/>
              </a:solidFill>
              <a:latin typeface="Arial"/>
            </a:endParaRPr>
          </a:p>
          <a:p>
            <a:pPr>
              <a:lnSpc>
                <a:spcPct val="100000"/>
              </a:lnSpc>
            </a:pPr>
            <a:endParaRPr b="0" lang="en-US" sz="2400" spc="-1" strike="noStrike">
              <a:solidFill>
                <a:srgbClr val="000000"/>
              </a:solidFill>
              <a:latin typeface="Arial"/>
            </a:endParaRPr>
          </a:p>
        </p:txBody>
      </p:sp>
      <p:sp>
        <p:nvSpPr>
          <p:cNvPr id="61" name="CustomShape 35"/>
          <p:cNvSpPr/>
          <p:nvPr/>
        </p:nvSpPr>
        <p:spPr>
          <a:xfrm>
            <a:off x="335520" y="1268640"/>
            <a:ext cx="5594760" cy="5035320"/>
          </a:xfrm>
          <a:prstGeom prst="rect">
            <a:avLst/>
          </a:prstGeom>
          <a:noFill/>
          <a:ln w="0">
            <a:solidFill>
              <a:srgbClr val="ffffff"/>
            </a:solid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
        <p:nvSpPr>
          <p:cNvPr id="62" name="CustomShape 36"/>
          <p:cNvSpPr/>
          <p:nvPr/>
        </p:nvSpPr>
        <p:spPr>
          <a:xfrm>
            <a:off x="487800" y="1420920"/>
            <a:ext cx="5594760" cy="5035320"/>
          </a:xfrm>
          <a:prstGeom prst="rect">
            <a:avLst/>
          </a:prstGeom>
          <a:noFill/>
          <a:ln w="0">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pPr>
            <a:endParaRPr b="0" lang="en-US" sz="1800" spc="-1" strike="noStrike">
              <a:solidFill>
                <a:srgbClr val="000000"/>
              </a:solidFill>
              <a:latin typeface="Arial"/>
            </a:endParaRPr>
          </a:p>
          <a:p>
            <a:pPr marL="195120" indent="-193320">
              <a:lnSpc>
                <a:spcPct val="100000"/>
              </a:lnSpc>
              <a:spcBef>
                <a:spcPts val="360"/>
              </a:spcBef>
              <a:buClr>
                <a:srgbClr val="008c4f"/>
              </a:buClr>
              <a:buSzPct val="115000"/>
              <a:buFont typeface="Wingdings" charset="2"/>
              <a:buChar char=""/>
            </a:pPr>
            <a:r>
              <a:rPr b="1" lang="de-DE" sz="1800" spc="-1" strike="noStrike">
                <a:solidFill>
                  <a:srgbClr val="c9211e"/>
                </a:solidFill>
                <a:highlight>
                  <a:srgbClr val="ffff00"/>
                </a:highlight>
                <a:latin typeface="DejaVu Sans"/>
                <a:ea typeface="DejaVu Sans"/>
              </a:rPr>
              <a:t>For the course: </a:t>
            </a:r>
            <a:r>
              <a:rPr b="1" i="1" lang="de-DE" sz="1800" spc="-1" strike="noStrike">
                <a:solidFill>
                  <a:srgbClr val="c9211e"/>
                </a:solidFill>
                <a:highlight>
                  <a:srgbClr val="ffff00"/>
                </a:highlight>
                <a:latin typeface="DejaVu Sans"/>
                <a:ea typeface="DejaVu Sans"/>
              </a:rPr>
              <a:t>„Emerging Technolgoies for the Circular Economy”</a:t>
            </a:r>
            <a:endParaRPr b="0" lang="en-US" sz="1800" spc="-1" strike="noStrike">
              <a:solidFill>
                <a:srgbClr val="000000"/>
              </a:solidFill>
              <a:latin typeface="Arial"/>
            </a:endParaRPr>
          </a:p>
          <a:p>
            <a:pPr marL="195120" indent="-193320">
              <a:lnSpc>
                <a:spcPct val="100000"/>
              </a:lnSpc>
              <a:spcBef>
                <a:spcPts val="360"/>
              </a:spcBef>
              <a:buClr>
                <a:srgbClr val="008c4f"/>
              </a:buClr>
              <a:buSzPct val="115000"/>
              <a:buFont typeface="Wingdings" charset="2"/>
              <a:buChar char=""/>
            </a:pPr>
            <a:r>
              <a:rPr b="0" lang="de-DE" sz="1800" spc="-1" strike="noStrike">
                <a:solidFill>
                  <a:srgbClr val="000000"/>
                </a:solidFill>
                <a:latin typeface="DejaVu Sans"/>
                <a:ea typeface="DejaVu Sans"/>
              </a:rPr>
              <a:t>Link: </a:t>
            </a:r>
            <a:r>
              <a:rPr b="0" lang="de-DE" sz="1800" spc="-1" strike="noStrike" u="sng">
                <a:solidFill>
                  <a:srgbClr val="0000ff"/>
                </a:solidFill>
                <a:uFillTx/>
                <a:latin typeface="DejaVu Sans"/>
                <a:ea typeface="DejaVu Sans"/>
                <a:hlinkClick r:id="rId1"/>
              </a:rPr>
              <a:t>Click Me</a:t>
            </a:r>
            <a:endParaRPr b="0" lang="en-US" sz="1800" spc="-1" strike="noStrike">
              <a:solidFill>
                <a:srgbClr val="000000"/>
              </a:solidFill>
              <a:latin typeface="Arial"/>
            </a:endParaRPr>
          </a:p>
        </p:txBody>
      </p:sp>
      <p:pic>
        <p:nvPicPr>
          <p:cNvPr id="63" name="" descr=""/>
          <p:cNvPicPr/>
          <p:nvPr/>
        </p:nvPicPr>
        <p:blipFill>
          <a:blip r:embed="rId2"/>
          <a:stretch/>
        </p:blipFill>
        <p:spPr>
          <a:xfrm>
            <a:off x="6840000" y="1993320"/>
            <a:ext cx="3765600" cy="3765600"/>
          </a:xfrm>
          <a:prstGeom prst="rect">
            <a:avLst/>
          </a:prstGeom>
          <a:ln w="0">
            <a:noFill/>
          </a:ln>
        </p:spPr>
      </p:pic>
    </p:spTree>
  </p:cSld>
  <mc:AlternateContent>
    <mc:Choice Requires="p14">
      <p:transition spd="slow" p14:dur="2000"/>
    </mc:Choice>
    <mc:Fallback>
      <p:transition spd="slow"/>
    </mc:Fallback>
  </mc:AlternateContent>
</p:sld>
</file>

<file path=ppt/slides/slide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4" name="CustomShape 1"/>
          <p:cNvSpPr/>
          <p:nvPr/>
        </p:nvSpPr>
        <p:spPr>
          <a:xfrm>
            <a:off x="335520" y="764640"/>
            <a:ext cx="10748520" cy="4993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Application: Search Puzzle Visualized</a:t>
            </a:r>
            <a:endParaRPr b="0" lang="en-US" sz="2400" spc="-1" strike="noStrike">
              <a:solidFill>
                <a:srgbClr val="000000"/>
              </a:solidFill>
              <a:latin typeface="Arial"/>
            </a:endParaRPr>
          </a:p>
        </p:txBody>
      </p:sp>
      <p:sp>
        <p:nvSpPr>
          <p:cNvPr id="235" name="CustomShape 2"/>
          <p:cNvSpPr/>
          <p:nvPr/>
        </p:nvSpPr>
        <p:spPr>
          <a:xfrm>
            <a:off x="335520" y="1268640"/>
            <a:ext cx="10748520" cy="5036040"/>
          </a:xfrm>
          <a:prstGeom prst="rect">
            <a:avLst/>
          </a:prstGeom>
          <a:noFill/>
          <a:ln w="0">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pPr>
            <a:r>
              <a:rPr b="0" lang="en-US" sz="1800" spc="-1" strike="noStrike">
                <a:solidFill>
                  <a:srgbClr val="000000"/>
                </a:solidFill>
                <a:latin typeface="DejaVu Sans"/>
                <a:ea typeface="DejaVu Sans"/>
              </a:rPr>
              <a:t>While For simplicity we define the target set </a:t>
            </a:r>
            <a:r>
              <a:rPr b="0" i="1" lang="en-US" sz="1800" spc="-1" strike="noStrike">
                <a:solidFill>
                  <a:srgbClr val="000000"/>
                </a:solidFill>
                <a:latin typeface="DejaVu Sans"/>
                <a:ea typeface="DejaVu Sans"/>
              </a:rPr>
              <a:t>Y</a:t>
            </a:r>
            <a:r>
              <a:rPr b="0" lang="en-US" sz="1800" spc="-1" strike="noStrike">
                <a:solidFill>
                  <a:srgbClr val="000000"/>
                </a:solidFill>
                <a:latin typeface="DejaVu Sans"/>
                <a:ea typeface="DejaVu Sans"/>
              </a:rPr>
              <a:t> as </a:t>
            </a:r>
            <a:r>
              <a:rPr b="0" i="1" lang="en-US" sz="1800" spc="-1" strike="noStrike">
                <a:solidFill>
                  <a:srgbClr val="000000"/>
                </a:solidFill>
                <a:latin typeface="DejaVu Sans"/>
                <a:ea typeface="DejaVu Sans"/>
              </a:rPr>
              <a:t>0, 1, …, d</a:t>
            </a:r>
            <a:r>
              <a:rPr b="0" lang="en-US" sz="1800" spc="-1" strike="noStrike">
                <a:solidFill>
                  <a:srgbClr val="000000"/>
                </a:solidFill>
                <a:latin typeface="DejaVu Sans"/>
                <a:ea typeface="DejaVu Sans"/>
              </a:rPr>
              <a:t>, therefore we only have to check if the result of the hash function is smaller than the difficulty </a:t>
            </a:r>
            <a:r>
              <a:rPr b="0" i="1" lang="en-US" sz="1800" spc="-1" strike="noStrike">
                <a:solidFill>
                  <a:srgbClr val="000000"/>
                </a:solidFill>
                <a:latin typeface="DejaVu Sans"/>
                <a:ea typeface="DejaVu Sans"/>
              </a:rPr>
              <a:t>d</a:t>
            </a:r>
            <a:r>
              <a:rPr b="0" lang="en-US" sz="1800" spc="-1" strike="noStrike">
                <a:solidFill>
                  <a:srgbClr val="000000"/>
                </a:solidFill>
                <a:latin typeface="DejaVu Sans"/>
                <a:ea typeface="DejaVu Sans"/>
              </a:rPr>
              <a:t>. For our example, we use a puzzle-ID of "BSSE", but in practice it must not be known in advance as otherwise solutions can be recomputed The puzzle-ID needs to be different for each instance of the puzzle.</a:t>
            </a:r>
            <a:br>
              <a:rPr sz="1800"/>
            </a:br>
            <a:br>
              <a:rPr sz="1800"/>
            </a:br>
            <a:br>
              <a:rPr sz="1800"/>
            </a:br>
            <a:br>
              <a:rPr sz="1800"/>
            </a:br>
            <a:br>
              <a:rPr sz="1800"/>
            </a:br>
            <a:br>
              <a:rPr sz="1800"/>
            </a:br>
            <a:br>
              <a:rPr sz="1800"/>
            </a:br>
            <a:br>
              <a:rPr sz="1800"/>
            </a:br>
            <a:br>
              <a:rPr sz="1800"/>
            </a:br>
            <a:br>
              <a:rPr sz="1800"/>
            </a:br>
            <a:br>
              <a:rPr sz="1800"/>
            </a:br>
            <a:br>
              <a:rPr sz="1800"/>
            </a:br>
            <a:r>
              <a:rPr b="0" lang="en-US" sz="1800" spc="-1" strike="noStrike">
                <a:solidFill>
                  <a:srgbClr val="000000"/>
                </a:solidFill>
                <a:latin typeface="DejaVu Sans"/>
                <a:ea typeface="DejaVu Sans"/>
              </a:rPr>
              <a:t> </a:t>
            </a:r>
            <a:endParaRPr b="0" lang="en-US" sz="1800" spc="-1" strike="noStrike">
              <a:solidFill>
                <a:srgbClr val="000000"/>
              </a:solidFill>
              <a:latin typeface="Arial"/>
            </a:endParaRPr>
          </a:p>
        </p:txBody>
      </p:sp>
      <p:pic>
        <p:nvPicPr>
          <p:cNvPr id="236" name="" descr=""/>
          <p:cNvPicPr/>
          <p:nvPr/>
        </p:nvPicPr>
        <p:blipFill>
          <a:blip r:embed="rId1"/>
          <a:stretch/>
        </p:blipFill>
        <p:spPr>
          <a:xfrm>
            <a:off x="1371600" y="2976840"/>
            <a:ext cx="8865720" cy="3327840"/>
          </a:xfrm>
          <a:prstGeom prst="rect">
            <a:avLst/>
          </a:prstGeom>
          <a:ln w="0">
            <a:noFill/>
          </a:ln>
        </p:spPr>
      </p:pic>
      <p:sp>
        <p:nvSpPr>
          <p:cNvPr id="237" name="CustomShape 3"/>
          <p:cNvSpPr/>
          <p:nvPr/>
        </p:nvSpPr>
        <p:spPr>
          <a:xfrm>
            <a:off x="263520" y="6411600"/>
            <a:ext cx="9006840" cy="3646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US"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8" name="CustomShape 1"/>
          <p:cNvSpPr/>
          <p:nvPr/>
        </p:nvSpPr>
        <p:spPr>
          <a:xfrm>
            <a:off x="335520" y="764640"/>
            <a:ext cx="10748520" cy="4993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Cryptographic Hash Functions – SHA Family</a:t>
            </a:r>
            <a:endParaRPr b="0" lang="en-US" sz="2400" spc="-1" strike="noStrike">
              <a:solidFill>
                <a:srgbClr val="000000"/>
              </a:solidFill>
              <a:latin typeface="Arial"/>
            </a:endParaRPr>
          </a:p>
        </p:txBody>
      </p:sp>
      <p:sp>
        <p:nvSpPr>
          <p:cNvPr id="239" name="CustomShape 2"/>
          <p:cNvSpPr/>
          <p:nvPr/>
        </p:nvSpPr>
        <p:spPr>
          <a:xfrm>
            <a:off x="335520" y="1268640"/>
            <a:ext cx="10748520" cy="5036040"/>
          </a:xfrm>
          <a:prstGeom prst="rect">
            <a:avLst/>
          </a:prstGeom>
          <a:noFill/>
          <a:ln w="0">
            <a:solidFill>
              <a:srgbClr val="ffffff"/>
            </a:solidFill>
          </a:ln>
        </p:spPr>
        <p:style>
          <a:lnRef idx="0"/>
          <a:fillRef idx="0"/>
          <a:effectRef idx="0"/>
          <a:fontRef idx="minor"/>
        </p:style>
        <p:txBody>
          <a:bodyPr lIns="90000" rIns="90000" tIns="45000" bIns="45000" anchor="ctr">
            <a:noAutofit/>
          </a:bodyPr>
          <a:p>
            <a:pPr>
              <a:lnSpc>
                <a:spcPct val="100000"/>
              </a:lnSpc>
            </a:pPr>
            <a:r>
              <a:rPr b="0" lang="en-US" sz="1800" spc="-1" strike="noStrike">
                <a:solidFill>
                  <a:srgbClr val="000000"/>
                </a:solidFill>
                <a:latin typeface="DejaVu Sans"/>
                <a:ea typeface="DejaVu Sans"/>
              </a:rPr>
              <a:t>There are many different cryptographic hash algorithms:</a:t>
            </a:r>
            <a:endParaRPr b="0" lang="en-US" sz="1800" spc="-1" strike="noStrike">
              <a:solidFill>
                <a:srgbClr val="000000"/>
              </a:solidFill>
              <a:latin typeface="Arial"/>
            </a:endParaRPr>
          </a:p>
          <a:p>
            <a:pPr marL="195120" indent="-192960">
              <a:lnSpc>
                <a:spcPct val="100000"/>
              </a:lnSpc>
              <a:buClr>
                <a:srgbClr val="008c4f"/>
              </a:buClr>
              <a:buSzPct val="115000"/>
              <a:buFont typeface="Wingdings" charset="2"/>
              <a:buChar char=""/>
            </a:pPr>
            <a:r>
              <a:rPr b="0" lang="en-US" sz="1800" spc="-1" strike="noStrike">
                <a:solidFill>
                  <a:srgbClr val="000000"/>
                </a:solidFill>
                <a:latin typeface="DejaVu Sans"/>
                <a:ea typeface="DejaVu Sans"/>
              </a:rPr>
              <a:t>Message Digest 4 / 5 (MD4 / MD5) </a:t>
            </a:r>
            <a:r>
              <a:rPr b="0" lang="en-US" sz="1800" spc="-1" strike="noStrike">
                <a:solidFill>
                  <a:srgbClr val="ff0000"/>
                </a:solidFill>
                <a:latin typeface="DejaVu Sans"/>
                <a:ea typeface="DejaVu Sans"/>
              </a:rPr>
              <a:t>Considered broken!</a:t>
            </a:r>
            <a:endParaRPr b="0" lang="en-US" sz="1800" spc="-1" strike="noStrike">
              <a:solidFill>
                <a:srgbClr val="000000"/>
              </a:solidFill>
              <a:latin typeface="Arial"/>
            </a:endParaRPr>
          </a:p>
          <a:p>
            <a:pPr marL="195120" indent="-192960">
              <a:lnSpc>
                <a:spcPct val="100000"/>
              </a:lnSpc>
              <a:buClr>
                <a:srgbClr val="008c4f"/>
              </a:buClr>
              <a:buSzPct val="115000"/>
              <a:buFont typeface="Wingdings" charset="2"/>
              <a:buChar char=""/>
            </a:pPr>
            <a:r>
              <a:rPr b="0" lang="en-US" sz="1800" spc="-1" strike="noStrike">
                <a:solidFill>
                  <a:srgbClr val="000000"/>
                </a:solidFill>
                <a:latin typeface="DejaVu Sans"/>
                <a:ea typeface="DejaVu Sans"/>
              </a:rPr>
              <a:t>Secure Hash Algorithm 1 (SHA-1) </a:t>
            </a:r>
            <a:r>
              <a:rPr b="0" lang="en-US" sz="1800" spc="-1" strike="noStrike">
                <a:solidFill>
                  <a:srgbClr val="ff0000"/>
                </a:solidFill>
                <a:latin typeface="DejaVu Sans"/>
                <a:ea typeface="DejaVu Sans"/>
              </a:rPr>
              <a:t>Considered broken!</a:t>
            </a:r>
            <a:endParaRPr b="0" lang="en-US" sz="1800" spc="-1" strike="noStrike">
              <a:solidFill>
                <a:srgbClr val="000000"/>
              </a:solidFill>
              <a:latin typeface="Arial"/>
            </a:endParaRPr>
          </a:p>
          <a:p>
            <a:pPr marL="195120" indent="-192960">
              <a:lnSpc>
                <a:spcPct val="100000"/>
              </a:lnSpc>
              <a:buClr>
                <a:srgbClr val="008c4f"/>
              </a:buClr>
              <a:buSzPct val="115000"/>
              <a:buFont typeface="Wingdings" charset="2"/>
              <a:buChar char=""/>
            </a:pPr>
            <a:r>
              <a:rPr b="0" lang="en-US" sz="1800" spc="-1" strike="noStrike">
                <a:solidFill>
                  <a:srgbClr val="000000"/>
                </a:solidFill>
                <a:latin typeface="DejaVu Sans"/>
                <a:ea typeface="DejaVu Sans"/>
              </a:rPr>
              <a:t>Secure Hash Algorithm 2 / 3 (SHA-2 / SHA-3) </a:t>
            </a:r>
            <a:r>
              <a:rPr b="0" lang="en-US" sz="1800" spc="-1" strike="noStrike">
                <a:solidFill>
                  <a:srgbClr val="2a6099"/>
                </a:solidFill>
                <a:latin typeface="DejaVu Sans"/>
                <a:ea typeface="DejaVu Sans"/>
              </a:rPr>
              <a:t>At the moment safe to use, favor SHA-3 over SHA-2.</a:t>
            </a:r>
            <a:endParaRPr b="0" lang="en-US" sz="1800" spc="-1" strike="noStrike">
              <a:solidFill>
                <a:srgbClr val="000000"/>
              </a:solidFill>
              <a:latin typeface="Arial"/>
            </a:endParaRPr>
          </a:p>
          <a:p>
            <a:pPr>
              <a:lnSpc>
                <a:spcPct val="100000"/>
              </a:lnSpc>
            </a:pPr>
            <a:r>
              <a:rPr b="0" lang="en-US" sz="1800" spc="-1" strike="noStrike">
                <a:solidFill>
                  <a:srgbClr val="000000"/>
                </a:solidFill>
                <a:latin typeface="DejaVu Sans"/>
                <a:ea typeface="DejaVu Sans"/>
              </a:rPr>
              <a:t>The most important rule in cryptography: Never do your own crypto!</a:t>
            </a:r>
            <a:endParaRPr b="0" lang="en-US" sz="1800" spc="-1" strike="noStrike">
              <a:solidFill>
                <a:srgbClr val="000000"/>
              </a:solidFill>
              <a:latin typeface="Arial"/>
            </a:endParaRPr>
          </a:p>
          <a:p>
            <a:pPr>
              <a:lnSpc>
                <a:spcPct val="100000"/>
              </a:lnSpc>
            </a:pPr>
            <a:r>
              <a:rPr b="0" lang="en-US" sz="1800" spc="-1" strike="noStrike">
                <a:solidFill>
                  <a:srgbClr val="000000"/>
                </a:solidFill>
                <a:latin typeface="DejaVu Sans"/>
                <a:ea typeface="DejaVu Sans"/>
              </a:rPr>
              <a:t>Use established libraries! (libsodium is pretty nice)</a:t>
            </a:r>
            <a:br>
              <a:rPr sz="1800"/>
            </a:br>
            <a:endParaRPr b="0" lang="en-US" sz="1800" spc="-1" strike="noStrike">
              <a:solidFill>
                <a:srgbClr val="000000"/>
              </a:solidFill>
              <a:latin typeface="Arial"/>
            </a:endParaRPr>
          </a:p>
          <a:p>
            <a:pPr>
              <a:lnSpc>
                <a:spcPct val="100000"/>
              </a:lnSpc>
            </a:pPr>
            <a:r>
              <a:rPr b="1" lang="en-US" sz="1800" spc="-1" strike="noStrike">
                <a:solidFill>
                  <a:srgbClr val="000000"/>
                </a:solidFill>
                <a:latin typeface="DejaVu Sans"/>
                <a:ea typeface="DejaVu Sans"/>
              </a:rPr>
              <a:t>The SHA family</a:t>
            </a:r>
            <a:endParaRPr b="0" lang="en-US" sz="1800" spc="-1" strike="noStrike">
              <a:solidFill>
                <a:srgbClr val="000000"/>
              </a:solidFill>
              <a:latin typeface="Arial"/>
            </a:endParaRPr>
          </a:p>
          <a:p>
            <a:pPr>
              <a:lnSpc>
                <a:spcPct val="100000"/>
              </a:lnSpc>
            </a:pPr>
            <a:r>
              <a:rPr b="0" lang="en-US" sz="1800" spc="-1" strike="noStrike">
                <a:solidFill>
                  <a:srgbClr val="000000"/>
                </a:solidFill>
                <a:latin typeface="DejaVu Sans"/>
                <a:ea typeface="DejaVu Sans"/>
              </a:rPr>
              <a:t>The SHA family describes a group of hash functions standardized by the National Institute for Standards and Technology (NIST). The SHA-1 and SHA-2 algorithms were developed by the NIST and the National</a:t>
            </a:r>
            <a:endParaRPr b="0" lang="en-US" sz="1800" spc="-1" strike="noStrike">
              <a:solidFill>
                <a:srgbClr val="000000"/>
              </a:solidFill>
              <a:latin typeface="Arial"/>
            </a:endParaRPr>
          </a:p>
          <a:p>
            <a:pPr>
              <a:lnSpc>
                <a:spcPct val="100000"/>
              </a:lnSpc>
            </a:pPr>
            <a:r>
              <a:rPr b="0" lang="en-US" sz="1800" spc="-1" strike="noStrike">
                <a:solidFill>
                  <a:srgbClr val="000000"/>
                </a:solidFill>
                <a:latin typeface="DejaVu Sans"/>
                <a:ea typeface="DejaVu Sans"/>
              </a:rPr>
              <a:t>Security Agency (NSA). After the rst attacks on SHA-1 in 2004, the NIST started a competition to nd a new, more secure algorithm to become SHA-3. In 2012, Keccak was announced as the SHA-3 standard.</a:t>
            </a:r>
            <a:endParaRPr b="0" lang="en-US" sz="1800" spc="-1" strike="noStrike">
              <a:solidFill>
                <a:srgbClr val="000000"/>
              </a:solidFill>
              <a:latin typeface="Arial"/>
            </a:endParaRPr>
          </a:p>
          <a:p>
            <a:pPr>
              <a:lnSpc>
                <a:spcPct val="100000"/>
              </a:lnSpc>
            </a:pPr>
            <a:r>
              <a:rPr b="0" lang="en-US" sz="1800" spc="-1" strike="noStrike">
                <a:solidFill>
                  <a:srgbClr val="000000"/>
                </a:solidFill>
                <a:latin typeface="DejaVu Sans"/>
                <a:ea typeface="DejaVu Sans"/>
              </a:rPr>
              <a:t>Keccak itself is not a single hash algorithm, but a family of hash algorithms with different parameters.</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0" name="CustomShape 1"/>
          <p:cNvSpPr/>
          <p:nvPr/>
        </p:nvSpPr>
        <p:spPr>
          <a:xfrm>
            <a:off x="335520" y="764640"/>
            <a:ext cx="10748520" cy="4993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Data Structures</a:t>
            </a:r>
            <a:endParaRPr b="0" lang="en-US" sz="2400" spc="-1" strike="noStrike">
              <a:solidFill>
                <a:srgbClr val="000000"/>
              </a:solidFill>
              <a:latin typeface="Arial"/>
            </a:endParaRPr>
          </a:p>
        </p:txBody>
      </p:sp>
      <p:sp>
        <p:nvSpPr>
          <p:cNvPr id="241" name="CustomShape 2"/>
          <p:cNvSpPr/>
          <p:nvPr/>
        </p:nvSpPr>
        <p:spPr>
          <a:xfrm>
            <a:off x="335520" y="1268640"/>
            <a:ext cx="10748520" cy="5036040"/>
          </a:xfrm>
          <a:prstGeom prst="rect">
            <a:avLst/>
          </a:prstGeom>
          <a:noFill/>
          <a:ln w="0">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pPr>
            <a:r>
              <a:rPr b="0" lang="en-US" sz="1800" spc="-1" strike="noStrike">
                <a:solidFill>
                  <a:srgbClr val="000000"/>
                </a:solidFill>
                <a:latin typeface="DejaVu Sans"/>
                <a:ea typeface="DejaVu Sans"/>
              </a:rPr>
              <a:t>Hashes can be used to build different data structures. In the following, a few of them will be introduced.</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2" name="CustomShape 1"/>
          <p:cNvSpPr/>
          <p:nvPr/>
        </p:nvSpPr>
        <p:spPr>
          <a:xfrm>
            <a:off x="335520" y="764640"/>
            <a:ext cx="10748520" cy="4993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Hash Pointers</a:t>
            </a:r>
            <a:endParaRPr b="0" lang="en-US" sz="2400" spc="-1" strike="noStrike">
              <a:solidFill>
                <a:srgbClr val="000000"/>
              </a:solidFill>
              <a:latin typeface="Arial"/>
            </a:endParaRPr>
          </a:p>
        </p:txBody>
      </p:sp>
      <p:sp>
        <p:nvSpPr>
          <p:cNvPr id="243" name="CustomShape 2"/>
          <p:cNvSpPr/>
          <p:nvPr/>
        </p:nvSpPr>
        <p:spPr>
          <a:xfrm>
            <a:off x="335520" y="1268640"/>
            <a:ext cx="10748520" cy="5036040"/>
          </a:xfrm>
          <a:prstGeom prst="rect">
            <a:avLst/>
          </a:prstGeom>
          <a:noFill/>
          <a:ln w="0">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pPr>
            <a:r>
              <a:rPr b="0" lang="en-US" sz="1800" spc="-1" strike="noStrike">
                <a:solidFill>
                  <a:srgbClr val="000000"/>
                </a:solidFill>
                <a:latin typeface="DejaVu Sans"/>
                <a:ea typeface="DejaVu Sans"/>
              </a:rPr>
              <a:t>A hash pointer contains information about the location of data enriched with a cryptographic hash of it. The difference between a regular pointer and a hash pointer is, that a hash pointer allows verifying that the data has not changed.</a:t>
            </a:r>
            <a:br>
              <a:rPr sz="1800"/>
            </a:br>
            <a:br>
              <a:rPr sz="1800"/>
            </a:br>
            <a:br>
              <a:rPr sz="1800"/>
            </a:br>
            <a:br>
              <a:rPr sz="1800"/>
            </a:br>
            <a:br>
              <a:rPr sz="1800"/>
            </a:br>
            <a:br>
              <a:rPr sz="1800"/>
            </a:br>
            <a:br>
              <a:rPr sz="1800"/>
            </a:br>
            <a:br>
              <a:rPr sz="1800"/>
            </a:br>
            <a:br>
              <a:rPr sz="1800"/>
            </a:br>
            <a:br>
              <a:rPr sz="1800"/>
            </a:br>
            <a:br>
              <a:rPr sz="1800"/>
            </a:br>
            <a:br>
              <a:rPr sz="1800"/>
            </a:br>
            <a:br>
              <a:rPr sz="1800"/>
            </a:br>
            <a:endParaRPr b="0" lang="en-US" sz="1800" spc="-1" strike="noStrike">
              <a:solidFill>
                <a:srgbClr val="000000"/>
              </a:solidFill>
              <a:latin typeface="Arial"/>
            </a:endParaRPr>
          </a:p>
        </p:txBody>
      </p:sp>
      <p:pic>
        <p:nvPicPr>
          <p:cNvPr id="244" name="" descr=""/>
          <p:cNvPicPr/>
          <p:nvPr/>
        </p:nvPicPr>
        <p:blipFill>
          <a:blip r:embed="rId1"/>
          <a:stretch/>
        </p:blipFill>
        <p:spPr>
          <a:xfrm>
            <a:off x="1905840" y="2468880"/>
            <a:ext cx="7370280" cy="4110840"/>
          </a:xfrm>
          <a:prstGeom prst="rect">
            <a:avLst/>
          </a:prstGeom>
          <a:ln w="0">
            <a:noFill/>
          </a:ln>
        </p:spPr>
      </p:pic>
    </p:spTree>
  </p:cSld>
  <mc:AlternateContent>
    <mc:Choice Requires="p14">
      <p:transition spd="slow" p14:dur="2000"/>
    </mc:Choice>
    <mc:Fallback>
      <p:transition spd="slow"/>
    </mc:Fallback>
  </mc:AlternateContent>
</p:sld>
</file>

<file path=ppt/slides/slide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5" name="CustomShape 1"/>
          <p:cNvSpPr/>
          <p:nvPr/>
        </p:nvSpPr>
        <p:spPr>
          <a:xfrm>
            <a:off x="335520" y="764640"/>
            <a:ext cx="10748520" cy="4993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Blockchain</a:t>
            </a:r>
            <a:endParaRPr b="0" lang="en-US" sz="2400" spc="-1" strike="noStrike">
              <a:solidFill>
                <a:srgbClr val="000000"/>
              </a:solidFill>
              <a:latin typeface="Arial"/>
            </a:endParaRPr>
          </a:p>
        </p:txBody>
      </p:sp>
      <p:sp>
        <p:nvSpPr>
          <p:cNvPr id="246" name="CustomShape 2"/>
          <p:cNvSpPr/>
          <p:nvPr/>
        </p:nvSpPr>
        <p:spPr>
          <a:xfrm>
            <a:off x="335520" y="1268640"/>
            <a:ext cx="10748520" cy="5036040"/>
          </a:xfrm>
          <a:prstGeom prst="rect">
            <a:avLst/>
          </a:prstGeom>
          <a:noFill/>
          <a:ln w="0">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pPr>
            <a:r>
              <a:rPr b="0" lang="en-US" sz="1800" spc="-1" strike="noStrike">
                <a:solidFill>
                  <a:srgbClr val="000000"/>
                </a:solidFill>
                <a:latin typeface="DejaVu Sans"/>
                <a:ea typeface="DejaVu Sans"/>
              </a:rPr>
              <a:t>Here a linked list of hash pointers is shown. This is typically referred to as a blockchain. Instead of normal pointers, hash pointers are used. With this, the integrity of the complete blockchain can be ensured. If the information in any block is manipulated, the block's hash will change and no longer match the hash given in the block pointing to it. This means that just knowing the hash of the head of the blockchain is enough to verify the integrity of the entire chain.</a:t>
            </a:r>
            <a:br>
              <a:rPr sz="1800"/>
            </a:br>
            <a:br>
              <a:rPr sz="1800"/>
            </a:br>
            <a:br>
              <a:rPr sz="1800"/>
            </a:br>
            <a:br>
              <a:rPr sz="1800"/>
            </a:br>
            <a:br>
              <a:rPr sz="1800"/>
            </a:br>
            <a:br>
              <a:rPr sz="1800"/>
            </a:br>
            <a:br>
              <a:rPr sz="1800"/>
            </a:br>
            <a:br>
              <a:rPr sz="1800"/>
            </a:br>
            <a:br>
              <a:rPr sz="1800"/>
            </a:br>
            <a:br>
              <a:rPr sz="1800"/>
            </a:br>
            <a:br>
              <a:rPr sz="1800"/>
            </a:br>
            <a:br>
              <a:rPr sz="1800"/>
            </a:br>
            <a:br>
              <a:rPr sz="1800"/>
            </a:br>
            <a:endParaRPr b="0" lang="en-US" sz="1800" spc="-1" strike="noStrike">
              <a:solidFill>
                <a:srgbClr val="000000"/>
              </a:solidFill>
              <a:latin typeface="Arial"/>
            </a:endParaRPr>
          </a:p>
        </p:txBody>
      </p:sp>
      <p:pic>
        <p:nvPicPr>
          <p:cNvPr id="247" name="" descr=""/>
          <p:cNvPicPr/>
          <p:nvPr/>
        </p:nvPicPr>
        <p:blipFill>
          <a:blip r:embed="rId1"/>
          <a:stretch/>
        </p:blipFill>
        <p:spPr>
          <a:xfrm>
            <a:off x="523800" y="2758680"/>
            <a:ext cx="10427400" cy="3821040"/>
          </a:xfrm>
          <a:prstGeom prst="rect">
            <a:avLst/>
          </a:prstGeom>
          <a:ln w="0">
            <a:noFill/>
          </a:ln>
        </p:spPr>
      </p:pic>
    </p:spTree>
  </p:cSld>
  <mc:AlternateContent>
    <mc:Choice Requires="p14">
      <p:transition spd="slow" p14:dur="2000"/>
    </mc:Choice>
    <mc:Fallback>
      <p:transition spd="slow"/>
    </mc:Fallback>
  </mc:AlternateContent>
</p:sld>
</file>

<file path=ppt/slides/slide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8" name="CustomShape 1"/>
          <p:cNvSpPr/>
          <p:nvPr/>
        </p:nvSpPr>
        <p:spPr>
          <a:xfrm>
            <a:off x="335520" y="764640"/>
            <a:ext cx="10748520" cy="4993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Blockchain (cont.)</a:t>
            </a:r>
            <a:endParaRPr b="0" lang="en-US" sz="2400" spc="-1" strike="noStrike">
              <a:solidFill>
                <a:srgbClr val="000000"/>
              </a:solidFill>
              <a:latin typeface="Arial"/>
            </a:endParaRPr>
          </a:p>
        </p:txBody>
      </p:sp>
      <p:sp>
        <p:nvSpPr>
          <p:cNvPr id="249" name="CustomShape 2"/>
          <p:cNvSpPr/>
          <p:nvPr/>
        </p:nvSpPr>
        <p:spPr>
          <a:xfrm>
            <a:off x="335520" y="1268640"/>
            <a:ext cx="10748520" cy="5036040"/>
          </a:xfrm>
          <a:prstGeom prst="rect">
            <a:avLst/>
          </a:prstGeom>
          <a:noFill/>
          <a:ln w="0">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pPr>
            <a:r>
              <a:rPr b="0" lang="en-US" sz="1800" spc="-1" strike="noStrike">
                <a:solidFill>
                  <a:srgbClr val="000000"/>
                </a:solidFill>
                <a:latin typeface="DejaVu Sans"/>
                <a:ea typeface="DejaVu Sans"/>
              </a:rPr>
              <a:t>Here is an example of how a manipulation of block #1's data would be detected:</a:t>
            </a:r>
            <a:br>
              <a:rPr sz="1800"/>
            </a:br>
            <a:br>
              <a:rPr sz="1800"/>
            </a:br>
            <a:br>
              <a:rPr sz="1800"/>
            </a:br>
            <a:br>
              <a:rPr sz="1800"/>
            </a:br>
            <a:br>
              <a:rPr sz="1800"/>
            </a:br>
            <a:br>
              <a:rPr sz="1800"/>
            </a:br>
            <a:br>
              <a:rPr sz="1800"/>
            </a:br>
            <a:br>
              <a:rPr sz="1800"/>
            </a:br>
            <a:br>
              <a:rPr sz="1800"/>
            </a:br>
            <a:br>
              <a:rPr sz="1800"/>
            </a:br>
            <a:br>
              <a:rPr sz="1800"/>
            </a:br>
            <a:br>
              <a:rPr sz="1800"/>
            </a:br>
            <a:br>
              <a:rPr sz="1800"/>
            </a:br>
            <a:br>
              <a:rPr sz="1800"/>
            </a:br>
            <a:br>
              <a:rPr sz="1800"/>
            </a:br>
            <a:endParaRPr b="0" lang="en-US" sz="1800" spc="-1" strike="noStrike">
              <a:solidFill>
                <a:srgbClr val="000000"/>
              </a:solidFill>
              <a:latin typeface="Arial"/>
            </a:endParaRPr>
          </a:p>
        </p:txBody>
      </p:sp>
      <p:pic>
        <p:nvPicPr>
          <p:cNvPr id="250" name="" descr=""/>
          <p:cNvPicPr/>
          <p:nvPr/>
        </p:nvPicPr>
        <p:blipFill>
          <a:blip r:embed="rId1"/>
          <a:stretch/>
        </p:blipFill>
        <p:spPr>
          <a:xfrm>
            <a:off x="1097280" y="2377440"/>
            <a:ext cx="9345960" cy="3836520"/>
          </a:xfrm>
          <a:prstGeom prst="rect">
            <a:avLst/>
          </a:prstGeom>
          <a:ln w="0">
            <a:noFill/>
          </a:ln>
        </p:spPr>
      </p:pic>
    </p:spTree>
  </p:cSld>
  <mc:AlternateContent>
    <mc:Choice Requires="p14">
      <p:transition spd="slow" p14:dur="2000"/>
    </mc:Choice>
    <mc:Fallback>
      <p:transition spd="slow"/>
    </mc:Fallback>
  </mc:AlternateContent>
</p:sld>
</file>

<file path=ppt/slides/slide5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1" name="CustomShape 1"/>
          <p:cNvSpPr/>
          <p:nvPr/>
        </p:nvSpPr>
        <p:spPr>
          <a:xfrm>
            <a:off x="335520" y="764640"/>
            <a:ext cx="10748520" cy="4993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Merkle Trees</a:t>
            </a:r>
            <a:endParaRPr b="0" lang="en-US" sz="2400" spc="-1" strike="noStrike">
              <a:solidFill>
                <a:srgbClr val="000000"/>
              </a:solidFill>
              <a:latin typeface="Arial"/>
            </a:endParaRPr>
          </a:p>
        </p:txBody>
      </p:sp>
      <p:sp>
        <p:nvSpPr>
          <p:cNvPr id="252" name="CustomShape 2"/>
          <p:cNvSpPr/>
          <p:nvPr/>
        </p:nvSpPr>
        <p:spPr>
          <a:xfrm>
            <a:off x="335520" y="1268640"/>
            <a:ext cx="10748520" cy="5036040"/>
          </a:xfrm>
          <a:prstGeom prst="rect">
            <a:avLst/>
          </a:prstGeom>
          <a:noFill/>
          <a:ln w="0">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pPr>
            <a:r>
              <a:rPr b="0" lang="en-US" sz="1800" spc="-1" strike="noStrike">
                <a:solidFill>
                  <a:srgbClr val="000000"/>
                </a:solidFill>
                <a:latin typeface="DejaVu Sans"/>
                <a:ea typeface="DejaVu Sans"/>
              </a:rPr>
              <a:t>Merkle trees (sometimes referred to as hash trees) are a data structure using cryptographic hashes. They are used as an efficient and secure way to verify the integrity of large datastructures and provide short (O(log N)) proofs that certain nodes are indeed part of the tree (</a:t>
            </a:r>
            <a:r>
              <a:rPr b="0" i="1" lang="en-US" sz="1800" spc="-1" strike="noStrike">
                <a:solidFill>
                  <a:srgbClr val="000000"/>
                </a:solidFill>
                <a:latin typeface="DejaVu Sans"/>
                <a:ea typeface="DejaVu Sans"/>
              </a:rPr>
              <a:t>proof of membership</a:t>
            </a:r>
            <a:r>
              <a:rPr b="0" lang="en-US" sz="1800" spc="-1" strike="noStrike">
                <a:solidFill>
                  <a:srgbClr val="000000"/>
                </a:solidFill>
                <a:latin typeface="DejaVu Sans"/>
                <a:ea typeface="DejaVu Sans"/>
              </a:rPr>
              <a:t>).</a:t>
            </a:r>
            <a:endParaRPr b="0" lang="en-US" sz="1800" spc="-1" strike="noStrike">
              <a:solidFill>
                <a:srgbClr val="000000"/>
              </a:solidFill>
              <a:latin typeface="Arial"/>
            </a:endParaRPr>
          </a:p>
          <a:p>
            <a:pPr>
              <a:lnSpc>
                <a:spcPct val="100000"/>
              </a:lnSpc>
              <a:spcBef>
                <a:spcPts val="360"/>
              </a:spcBef>
            </a:pPr>
            <a:r>
              <a:rPr b="0" lang="en-US" sz="1800" spc="-1" strike="noStrike">
                <a:solidFill>
                  <a:srgbClr val="000000"/>
                </a:solidFill>
                <a:latin typeface="DejaVu Sans"/>
                <a:ea typeface="DejaVu Sans"/>
              </a:rPr>
              <a:t>In the case of sorted Merkle Trees, it can also be proven that certain nodes are not part of the Merkle tree </a:t>
            </a:r>
            <a:r>
              <a:rPr b="0" i="1" lang="en-US" sz="1800" spc="-1" strike="noStrike">
                <a:solidFill>
                  <a:srgbClr val="000000"/>
                </a:solidFill>
                <a:latin typeface="DejaVu Sans"/>
                <a:ea typeface="DejaVu Sans"/>
              </a:rPr>
              <a:t>(proof of non-membership</a:t>
            </a:r>
            <a:r>
              <a:rPr b="0" lang="en-US" sz="1800" spc="-1" strike="noStrike">
                <a:solidFill>
                  <a:srgbClr val="000000"/>
                </a:solidFill>
                <a:latin typeface="DejaVu Sans"/>
                <a:ea typeface="DejaVu Sans"/>
              </a:rPr>
              <a:t>).</a:t>
            </a:r>
            <a:br>
              <a:rPr sz="1800"/>
            </a:br>
            <a:br>
              <a:rPr sz="1800"/>
            </a:br>
            <a:br>
              <a:rPr sz="1800"/>
            </a:br>
            <a:br>
              <a:rPr sz="1800"/>
            </a:br>
            <a:br>
              <a:rPr sz="1800"/>
            </a:br>
            <a:br>
              <a:rPr sz="1800"/>
            </a:br>
            <a:br>
              <a:rPr sz="1800"/>
            </a:br>
            <a:br>
              <a:rPr sz="1800"/>
            </a:br>
            <a:br>
              <a:rPr sz="1800"/>
            </a:br>
            <a:br>
              <a:rPr sz="1800"/>
            </a:br>
            <a:br>
              <a:rPr sz="1800"/>
            </a:br>
            <a:endParaRPr b="0" lang="en-US" sz="1800" spc="-1" strike="noStrike">
              <a:solidFill>
                <a:srgbClr val="000000"/>
              </a:solidFill>
              <a:latin typeface="Arial"/>
            </a:endParaRPr>
          </a:p>
        </p:txBody>
      </p:sp>
      <p:pic>
        <p:nvPicPr>
          <p:cNvPr id="253" name="" descr=""/>
          <p:cNvPicPr/>
          <p:nvPr/>
        </p:nvPicPr>
        <p:blipFill>
          <a:blip r:embed="rId1"/>
          <a:stretch/>
        </p:blipFill>
        <p:spPr>
          <a:xfrm>
            <a:off x="1187280" y="3072960"/>
            <a:ext cx="8867160" cy="3415320"/>
          </a:xfrm>
          <a:prstGeom prst="rect">
            <a:avLst/>
          </a:prstGeom>
          <a:ln w="0">
            <a:noFill/>
          </a:ln>
        </p:spPr>
      </p:pic>
    </p:spTree>
  </p:cSld>
  <mc:AlternateContent>
    <mc:Choice Requires="p14">
      <p:transition spd="slow" p14:dur="2000"/>
    </mc:Choice>
    <mc:Fallback>
      <p:transition spd="slow"/>
    </mc:Fallback>
  </mc:AlternateContent>
</p:sld>
</file>

<file path=ppt/slides/slide5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4" name="CustomShape 1"/>
          <p:cNvSpPr/>
          <p:nvPr/>
        </p:nvSpPr>
        <p:spPr>
          <a:xfrm>
            <a:off x="335520" y="764640"/>
            <a:ext cx="10748520" cy="4993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Merkle Trees – Proof of Membership</a:t>
            </a:r>
            <a:endParaRPr b="0" lang="en-US" sz="2400" spc="-1" strike="noStrike">
              <a:solidFill>
                <a:srgbClr val="000000"/>
              </a:solidFill>
              <a:latin typeface="Arial"/>
            </a:endParaRPr>
          </a:p>
        </p:txBody>
      </p:sp>
      <p:sp>
        <p:nvSpPr>
          <p:cNvPr id="255" name="CustomShape 2"/>
          <p:cNvSpPr/>
          <p:nvPr/>
        </p:nvSpPr>
        <p:spPr>
          <a:xfrm>
            <a:off x="335520" y="1268640"/>
            <a:ext cx="10748520" cy="5036040"/>
          </a:xfrm>
          <a:prstGeom prst="rect">
            <a:avLst/>
          </a:prstGeom>
          <a:noFill/>
          <a:ln w="0">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pPr>
            <a:r>
              <a:rPr b="0" lang="en-US" sz="1800" spc="-1" strike="noStrike">
                <a:solidFill>
                  <a:srgbClr val="000000"/>
                </a:solidFill>
                <a:latin typeface="DejaVu Sans"/>
                <a:ea typeface="DejaVu Sans"/>
              </a:rPr>
              <a:t>The proof of membership is what is most commonly used in blockchain applications. The problem solved by this is as follows:</a:t>
            </a:r>
            <a:endParaRPr b="0" lang="en-US" sz="1800" spc="-1" strike="noStrike">
              <a:solidFill>
                <a:srgbClr val="000000"/>
              </a:solidFill>
              <a:latin typeface="Arial"/>
            </a:endParaRPr>
          </a:p>
          <a:p>
            <a:pPr>
              <a:lnSpc>
                <a:spcPct val="100000"/>
              </a:lnSpc>
              <a:spcBef>
                <a:spcPts val="360"/>
              </a:spcBef>
            </a:pPr>
            <a:r>
              <a:rPr b="0" lang="en-US" sz="1800" spc="-1" strike="noStrike">
                <a:solidFill>
                  <a:srgbClr val="000000"/>
                </a:solidFill>
                <a:latin typeface="DejaVu Sans"/>
                <a:ea typeface="DejaVu Sans"/>
              </a:rPr>
              <a:t>We want to verify that a certain block of data is contained in the Merkle tree without hashing or even having all the data belonging to the tree. One scenario where this is useful is so-called Simple Payment</a:t>
            </a:r>
            <a:endParaRPr b="0" lang="en-US" sz="1800" spc="-1" strike="noStrike">
              <a:solidFill>
                <a:srgbClr val="000000"/>
              </a:solidFill>
              <a:latin typeface="Arial"/>
            </a:endParaRPr>
          </a:p>
          <a:p>
            <a:pPr>
              <a:lnSpc>
                <a:spcPct val="100000"/>
              </a:lnSpc>
              <a:spcBef>
                <a:spcPts val="360"/>
              </a:spcBef>
            </a:pPr>
            <a:r>
              <a:rPr b="0" lang="en-US" sz="1800" spc="-1" strike="noStrike">
                <a:solidFill>
                  <a:srgbClr val="000000"/>
                </a:solidFill>
                <a:latin typeface="DejaVu Sans"/>
                <a:ea typeface="DejaVu Sans"/>
              </a:rPr>
              <a:t>Verification (SPV) clients in the Bitcoin network. These clients only download block headers and know the hashes of the Merkle tree roots of each block. Using a proof of membership, these, often resource</a:t>
            </a:r>
            <a:endParaRPr b="0" lang="en-US" sz="1800" spc="-1" strike="noStrike">
              <a:solidFill>
                <a:srgbClr val="000000"/>
              </a:solidFill>
              <a:latin typeface="Arial"/>
            </a:endParaRPr>
          </a:p>
          <a:p>
            <a:pPr>
              <a:lnSpc>
                <a:spcPct val="100000"/>
              </a:lnSpc>
              <a:spcBef>
                <a:spcPts val="360"/>
              </a:spcBef>
            </a:pPr>
            <a:r>
              <a:rPr b="0" lang="en-US" sz="1800" spc="-1" strike="noStrike">
                <a:solidFill>
                  <a:srgbClr val="000000"/>
                </a:solidFill>
                <a:latin typeface="DejaVu Sans"/>
                <a:ea typeface="DejaVu Sans"/>
              </a:rPr>
              <a:t>constrained, light clients can validate the existence of a transaction on the blockchain.</a:t>
            </a:r>
            <a:endParaRPr b="0" lang="en-US" sz="1800" spc="-1" strike="noStrike">
              <a:solidFill>
                <a:srgbClr val="000000"/>
              </a:solidFill>
              <a:latin typeface="Arial"/>
            </a:endParaRPr>
          </a:p>
          <a:p>
            <a:pPr>
              <a:lnSpc>
                <a:spcPct val="100000"/>
              </a:lnSpc>
              <a:spcBef>
                <a:spcPts val="360"/>
              </a:spcBef>
            </a:pPr>
            <a:r>
              <a:rPr b="0" lang="en-US" sz="1800" spc="-1" strike="noStrike">
                <a:solidFill>
                  <a:srgbClr val="000000"/>
                </a:solidFill>
                <a:latin typeface="DejaVu Sans"/>
                <a:ea typeface="DejaVu Sans"/>
              </a:rPr>
              <a:t>We can do this by only verifying the hashes of nodes along the path from the node to be verified up to the root. This can be done win O(log N) time.</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6" name="CustomShape 1"/>
          <p:cNvSpPr/>
          <p:nvPr/>
        </p:nvSpPr>
        <p:spPr>
          <a:xfrm>
            <a:off x="335520" y="764640"/>
            <a:ext cx="10748520" cy="4993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Merkle Trees – Proof of Membership (Example)</a:t>
            </a:r>
            <a:endParaRPr b="0" lang="en-US" sz="2400" spc="-1" strike="noStrike">
              <a:solidFill>
                <a:srgbClr val="000000"/>
              </a:solidFill>
              <a:latin typeface="Arial"/>
            </a:endParaRPr>
          </a:p>
        </p:txBody>
      </p:sp>
      <p:sp>
        <p:nvSpPr>
          <p:cNvPr id="257" name="CustomShape 2"/>
          <p:cNvSpPr/>
          <p:nvPr/>
        </p:nvSpPr>
        <p:spPr>
          <a:xfrm>
            <a:off x="335520" y="1268640"/>
            <a:ext cx="10748520" cy="5036040"/>
          </a:xfrm>
          <a:prstGeom prst="rect">
            <a:avLst/>
          </a:prstGeom>
          <a:noFill/>
          <a:ln w="0">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pPr>
            <a:r>
              <a:rPr b="0" lang="en-US" sz="1800" spc="-1" strike="noStrike">
                <a:solidFill>
                  <a:srgbClr val="000000"/>
                </a:solidFill>
                <a:latin typeface="DejaVu Sans"/>
                <a:ea typeface="DejaVu Sans"/>
              </a:rPr>
              <a:t>In this example, we can see how for a Merkle tree with four leaf nodes, the presence of node #3 can be verified using the hashes 0 and 1-1.</a:t>
            </a:r>
            <a:br>
              <a:rPr sz="1800"/>
            </a:br>
            <a:br>
              <a:rPr sz="1800"/>
            </a:br>
            <a:br>
              <a:rPr sz="1800"/>
            </a:br>
            <a:br>
              <a:rPr sz="1800"/>
            </a:br>
            <a:br>
              <a:rPr sz="1800"/>
            </a:br>
            <a:br>
              <a:rPr sz="1800"/>
            </a:br>
            <a:br>
              <a:rPr sz="1800"/>
            </a:br>
            <a:br>
              <a:rPr sz="1800"/>
            </a:br>
            <a:br>
              <a:rPr sz="1800"/>
            </a:br>
            <a:br>
              <a:rPr sz="1800"/>
            </a:br>
            <a:br>
              <a:rPr sz="1800"/>
            </a:br>
            <a:br>
              <a:rPr sz="1800"/>
            </a:br>
            <a:br>
              <a:rPr sz="1800"/>
            </a:br>
            <a:br>
              <a:rPr sz="1800"/>
            </a:br>
            <a:br>
              <a:rPr sz="1800"/>
            </a:br>
            <a:endParaRPr b="0" lang="en-US" sz="1800" spc="-1" strike="noStrike">
              <a:solidFill>
                <a:srgbClr val="000000"/>
              </a:solidFill>
              <a:latin typeface="Arial"/>
            </a:endParaRPr>
          </a:p>
        </p:txBody>
      </p:sp>
      <p:pic>
        <p:nvPicPr>
          <p:cNvPr id="258" name="" descr=""/>
          <p:cNvPicPr/>
          <p:nvPr/>
        </p:nvPicPr>
        <p:blipFill>
          <a:blip r:embed="rId1"/>
          <a:stretch/>
        </p:blipFill>
        <p:spPr>
          <a:xfrm>
            <a:off x="1645920" y="2286000"/>
            <a:ext cx="8641080" cy="4293720"/>
          </a:xfrm>
          <a:prstGeom prst="rect">
            <a:avLst/>
          </a:prstGeom>
          <a:ln w="0">
            <a:noFill/>
          </a:ln>
        </p:spPr>
      </p:pic>
    </p:spTree>
  </p:cSld>
  <mc:AlternateContent>
    <mc:Choice Requires="p14">
      <p:transition spd="slow" p14:dur="2000"/>
    </mc:Choice>
    <mc:Fallback>
      <p:transition spd="slow"/>
    </mc:Fallback>
  </mc:AlternateContent>
</p:sld>
</file>

<file path=ppt/slides/slide5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9" name="CustomShape 1"/>
          <p:cNvSpPr/>
          <p:nvPr/>
        </p:nvSpPr>
        <p:spPr>
          <a:xfrm>
            <a:off x="335520" y="764640"/>
            <a:ext cx="10748520" cy="4993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Bloom Filters</a:t>
            </a:r>
            <a:endParaRPr b="0" lang="en-US" sz="2400" spc="-1" strike="noStrike">
              <a:solidFill>
                <a:srgbClr val="000000"/>
              </a:solidFill>
              <a:latin typeface="Arial"/>
            </a:endParaRPr>
          </a:p>
        </p:txBody>
      </p:sp>
      <p:sp>
        <p:nvSpPr>
          <p:cNvPr id="260" name="CustomShape 2"/>
          <p:cNvSpPr/>
          <p:nvPr/>
        </p:nvSpPr>
        <p:spPr>
          <a:xfrm>
            <a:off x="335520" y="1268640"/>
            <a:ext cx="10748520" cy="5036040"/>
          </a:xfrm>
          <a:prstGeom prst="rect">
            <a:avLst/>
          </a:prstGeom>
          <a:noFill/>
          <a:ln w="0">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pPr>
            <a:r>
              <a:rPr b="0" lang="en-US" sz="1800" spc="-1" strike="noStrike">
                <a:solidFill>
                  <a:srgbClr val="000000"/>
                </a:solidFill>
                <a:latin typeface="DejaVu Sans"/>
                <a:ea typeface="DejaVu Sans"/>
              </a:rPr>
              <a:t>Bloom Filters do not have any direct relationship to cryptography or blockchains, but they can be useful for the implementation of blockchain related software. They allow heuristic checks on whether an element is in a given set S. Given a possible element e, the bloom filter will return one of two values:</a:t>
            </a:r>
            <a:endParaRPr b="0" lang="en-US" sz="1800" spc="-1" strike="noStrike">
              <a:solidFill>
                <a:srgbClr val="000000"/>
              </a:solidFill>
              <a:latin typeface="Arial"/>
            </a:endParaRPr>
          </a:p>
          <a:p>
            <a:pPr marL="195120" indent="-192960">
              <a:lnSpc>
                <a:spcPct val="100000"/>
              </a:lnSpc>
              <a:buClr>
                <a:srgbClr val="008c4f"/>
              </a:buClr>
              <a:buSzPct val="115000"/>
              <a:buFont typeface="Wingdings" charset="2"/>
              <a:buChar char=""/>
            </a:pPr>
            <a:r>
              <a:rPr b="0" lang="en-US" sz="1800" spc="-1" strike="noStrike">
                <a:solidFill>
                  <a:srgbClr val="000000"/>
                </a:solidFill>
                <a:latin typeface="DejaVu Sans"/>
                <a:ea typeface="CMSSI9"/>
              </a:rPr>
              <a:t>false </a:t>
            </a:r>
            <a:r>
              <a:rPr b="0" lang="en-US" sz="1800" spc="-1" strike="noStrike">
                <a:solidFill>
                  <a:srgbClr val="000000"/>
                </a:solidFill>
                <a:latin typeface="DejaVu Sans"/>
                <a:ea typeface="DejaVu Sans"/>
              </a:rPr>
              <a:t>or 0: The element </a:t>
            </a:r>
            <a:r>
              <a:rPr b="0" lang="en-US" sz="1800" spc="-1" strike="noStrike">
                <a:solidFill>
                  <a:srgbClr val="000000"/>
                </a:solidFill>
                <a:latin typeface="DejaVu Sans"/>
                <a:ea typeface="CMSSI9"/>
              </a:rPr>
              <a:t>e </a:t>
            </a:r>
            <a:r>
              <a:rPr b="0" lang="en-US" sz="1800" spc="-1" strike="noStrike">
                <a:solidFill>
                  <a:srgbClr val="000000"/>
                </a:solidFill>
                <a:latin typeface="DejaVu Sans"/>
                <a:ea typeface="DejaVu Sans"/>
              </a:rPr>
              <a:t>is definitely not in the set.</a:t>
            </a:r>
            <a:endParaRPr b="0" lang="en-US" sz="1800" spc="-1" strike="noStrike">
              <a:solidFill>
                <a:srgbClr val="000000"/>
              </a:solidFill>
              <a:latin typeface="Arial"/>
            </a:endParaRPr>
          </a:p>
          <a:p>
            <a:pPr marL="195120" indent="-192960">
              <a:lnSpc>
                <a:spcPct val="100000"/>
              </a:lnSpc>
              <a:buClr>
                <a:srgbClr val="008c4f"/>
              </a:buClr>
              <a:buSzPct val="115000"/>
              <a:buFont typeface="Wingdings" charset="2"/>
              <a:buChar char=""/>
            </a:pPr>
            <a:r>
              <a:rPr b="0" lang="en-US" sz="1800" spc="-1" strike="noStrike">
                <a:solidFill>
                  <a:srgbClr val="000000"/>
                </a:solidFill>
                <a:latin typeface="DejaVu Sans"/>
                <a:ea typeface="CMSSI9"/>
              </a:rPr>
              <a:t>true </a:t>
            </a:r>
            <a:r>
              <a:rPr b="0" lang="en-US" sz="1800" spc="-1" strike="noStrike">
                <a:solidFill>
                  <a:srgbClr val="000000"/>
                </a:solidFill>
                <a:latin typeface="DejaVu Sans"/>
                <a:ea typeface="DejaVu Sans"/>
              </a:rPr>
              <a:t>or 1: The element </a:t>
            </a:r>
            <a:r>
              <a:rPr b="0" lang="en-US" sz="1800" spc="-1" strike="noStrike">
                <a:solidFill>
                  <a:srgbClr val="000000"/>
                </a:solidFill>
                <a:latin typeface="DejaVu Sans"/>
                <a:ea typeface="CMSSI9"/>
              </a:rPr>
              <a:t>e </a:t>
            </a:r>
            <a:r>
              <a:rPr b="0" lang="en-US" sz="1800" spc="-1" strike="noStrike">
                <a:solidFill>
                  <a:srgbClr val="000000"/>
                </a:solidFill>
                <a:latin typeface="DejaVu Sans"/>
                <a:ea typeface="DejaVu Sans"/>
              </a:rPr>
              <a:t>might be in the set.</a:t>
            </a:r>
            <a:endParaRPr b="0" lang="en-US" sz="1800" spc="-1" strike="noStrike">
              <a:solidFill>
                <a:srgbClr val="000000"/>
              </a:solidFill>
              <a:latin typeface="Arial"/>
            </a:endParaRPr>
          </a:p>
          <a:p>
            <a:pPr>
              <a:lnSpc>
                <a:spcPct val="100000"/>
              </a:lnSpc>
            </a:pPr>
            <a:r>
              <a:rPr b="0" lang="en-US" sz="1800" spc="-1" strike="noStrike">
                <a:solidFill>
                  <a:srgbClr val="000000"/>
                </a:solidFill>
                <a:latin typeface="DejaVu Sans"/>
                <a:ea typeface="DejaVu Sans"/>
              </a:rPr>
              <a:t>Due to the possibility of false positives, bloom filters cannot be used in every scenario.</a:t>
            </a:r>
            <a:endParaRPr b="0" lang="en-US" sz="1800" spc="-1" strike="noStrike">
              <a:solidFill>
                <a:srgbClr val="000000"/>
              </a:solidFill>
              <a:latin typeface="Arial"/>
            </a:endParaRPr>
          </a:p>
          <a:p>
            <a:pPr>
              <a:lnSpc>
                <a:spcPct val="100000"/>
              </a:lnSpc>
            </a:pPr>
            <a:r>
              <a:rPr b="0" lang="en-US" sz="1800" spc="-1" strike="noStrike">
                <a:solidFill>
                  <a:srgbClr val="000000"/>
                </a:solidFill>
                <a:latin typeface="DejaVu Sans"/>
                <a:ea typeface="DejaVu Sans"/>
              </a:rPr>
              <a:t>Bloom filters can be implemented similar to hash tables. Rather than storing the elements however, it suffices to store a single bit per element. All bits are initialized as 0. For each element in S, the bit at</a:t>
            </a:r>
            <a:endParaRPr b="0" lang="en-US" sz="1800" spc="-1" strike="noStrike">
              <a:solidFill>
                <a:srgbClr val="000000"/>
              </a:solidFill>
              <a:latin typeface="Arial"/>
            </a:endParaRPr>
          </a:p>
          <a:p>
            <a:pPr>
              <a:lnSpc>
                <a:spcPct val="100000"/>
              </a:lnSpc>
            </a:pPr>
            <a:r>
              <a:rPr b="0" lang="en-US" sz="1800" spc="-1" strike="noStrike">
                <a:solidFill>
                  <a:srgbClr val="000000"/>
                </a:solidFill>
                <a:latin typeface="DejaVu Sans"/>
                <a:ea typeface="DejaVu Sans"/>
              </a:rPr>
              <a:t>the corresponding position in the hash table will be set to 1.</a:t>
            </a:r>
            <a:endParaRPr b="0" lang="en-US" sz="1800" spc="-1" strike="noStrike">
              <a:solidFill>
                <a:srgbClr val="000000"/>
              </a:solidFill>
              <a:latin typeface="Arial"/>
            </a:endParaRPr>
          </a:p>
          <a:p>
            <a:pPr>
              <a:lnSpc>
                <a:spcPct val="100000"/>
              </a:lnSpc>
            </a:pPr>
            <a:r>
              <a:rPr b="0" lang="en-US" sz="1800" spc="-1" strike="noStrike">
                <a:solidFill>
                  <a:srgbClr val="000000"/>
                </a:solidFill>
                <a:latin typeface="DejaVu Sans"/>
                <a:ea typeface="DejaVu Sans"/>
              </a:rPr>
              <a:t>To query the bloom filter, the bit at the location of the given element's hash is returned. As multiple elements may hash to the same value false positives may occur, but false positives are impossible.</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4" name="CustomShape 37"/>
          <p:cNvSpPr/>
          <p:nvPr/>
        </p:nvSpPr>
        <p:spPr>
          <a:xfrm>
            <a:off x="335520" y="764640"/>
            <a:ext cx="10747800" cy="4986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de-DE" sz="2400" spc="-1" strike="noStrike">
                <a:solidFill>
                  <a:srgbClr val="000000"/>
                </a:solidFill>
                <a:latin typeface="DejaVu Sans"/>
                <a:ea typeface="DejaVu Sans"/>
              </a:rPr>
              <a:t>Course Evaluation – QR Code and Link</a:t>
            </a:r>
            <a:endParaRPr b="0" lang="en-US" sz="2400" spc="-1" strike="noStrike">
              <a:solidFill>
                <a:srgbClr val="000000"/>
              </a:solidFill>
              <a:latin typeface="Arial"/>
            </a:endParaRPr>
          </a:p>
          <a:p>
            <a:pPr>
              <a:lnSpc>
                <a:spcPct val="100000"/>
              </a:lnSpc>
            </a:pPr>
            <a:endParaRPr b="0" lang="en-US" sz="2400" spc="-1" strike="noStrike">
              <a:solidFill>
                <a:srgbClr val="000000"/>
              </a:solidFill>
              <a:latin typeface="Arial"/>
            </a:endParaRPr>
          </a:p>
        </p:txBody>
      </p:sp>
      <p:sp>
        <p:nvSpPr>
          <p:cNvPr id="65" name="CustomShape 38"/>
          <p:cNvSpPr/>
          <p:nvPr/>
        </p:nvSpPr>
        <p:spPr>
          <a:xfrm>
            <a:off x="335520" y="1268640"/>
            <a:ext cx="5594760" cy="5035320"/>
          </a:xfrm>
          <a:prstGeom prst="rect">
            <a:avLst/>
          </a:prstGeom>
          <a:noFill/>
          <a:ln w="0">
            <a:solidFill>
              <a:srgbClr val="ffffff"/>
            </a:solid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
        <p:nvSpPr>
          <p:cNvPr id="66" name="CustomShape 39"/>
          <p:cNvSpPr/>
          <p:nvPr/>
        </p:nvSpPr>
        <p:spPr>
          <a:xfrm>
            <a:off x="487800" y="1420920"/>
            <a:ext cx="5594760" cy="5035320"/>
          </a:xfrm>
          <a:prstGeom prst="rect">
            <a:avLst/>
          </a:prstGeom>
          <a:noFill/>
          <a:ln w="0">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pPr>
            <a:endParaRPr b="0" lang="en-US" sz="1800" spc="-1" strike="noStrike">
              <a:solidFill>
                <a:srgbClr val="000000"/>
              </a:solidFill>
              <a:latin typeface="Arial"/>
            </a:endParaRPr>
          </a:p>
          <a:p>
            <a:pPr marL="195120" indent="-193320">
              <a:lnSpc>
                <a:spcPct val="100000"/>
              </a:lnSpc>
              <a:spcBef>
                <a:spcPts val="360"/>
              </a:spcBef>
              <a:buClr>
                <a:srgbClr val="008c4f"/>
              </a:buClr>
              <a:buSzPct val="115000"/>
              <a:buFont typeface="Wingdings" charset="2"/>
              <a:buChar char=""/>
            </a:pPr>
            <a:r>
              <a:rPr b="1" lang="de-DE" sz="1800" spc="-1" strike="noStrike">
                <a:solidFill>
                  <a:srgbClr val="c9211e"/>
                </a:solidFill>
                <a:highlight>
                  <a:srgbClr val="ffff00"/>
                </a:highlight>
                <a:latin typeface="DejaVu Sans"/>
                <a:ea typeface="DejaVu Sans"/>
              </a:rPr>
              <a:t>For the course: </a:t>
            </a:r>
            <a:r>
              <a:rPr b="1" i="1" lang="de-DE" sz="1800" spc="-1" strike="noStrike">
                <a:solidFill>
                  <a:srgbClr val="c9211e"/>
                </a:solidFill>
                <a:highlight>
                  <a:srgbClr val="ffff00"/>
                </a:highlight>
                <a:latin typeface="DejaVu Sans"/>
                <a:ea typeface="DejaVu Sans"/>
              </a:rPr>
              <a:t>„IoT and Digitalization for Circular Economy”</a:t>
            </a:r>
            <a:endParaRPr b="0" lang="en-US" sz="1800" spc="-1" strike="noStrike">
              <a:solidFill>
                <a:srgbClr val="000000"/>
              </a:solidFill>
              <a:latin typeface="Arial"/>
            </a:endParaRPr>
          </a:p>
          <a:p>
            <a:pPr marL="195120" indent="-193320">
              <a:lnSpc>
                <a:spcPct val="100000"/>
              </a:lnSpc>
              <a:spcBef>
                <a:spcPts val="360"/>
              </a:spcBef>
              <a:buClr>
                <a:srgbClr val="008c4f"/>
              </a:buClr>
              <a:buSzPct val="115000"/>
              <a:buFont typeface="Wingdings" charset="2"/>
              <a:buChar char=""/>
            </a:pPr>
            <a:r>
              <a:rPr b="0" lang="de-DE" sz="1800" spc="-1" strike="noStrike">
                <a:solidFill>
                  <a:srgbClr val="000000"/>
                </a:solidFill>
                <a:latin typeface="DejaVu Sans"/>
                <a:ea typeface="DejaVu Sans"/>
              </a:rPr>
              <a:t>Link: </a:t>
            </a:r>
            <a:r>
              <a:rPr b="0" lang="de-DE" sz="1800" spc="-1" strike="noStrike" u="sng">
                <a:solidFill>
                  <a:srgbClr val="0000ff"/>
                </a:solidFill>
                <a:uFillTx/>
                <a:latin typeface="DejaVu Sans"/>
                <a:ea typeface="DejaVu Sans"/>
                <a:hlinkClick r:id="rId1"/>
              </a:rPr>
              <a:t>Click Me</a:t>
            </a:r>
            <a:r>
              <a:rPr b="0" lang="de-DE" sz="1800" spc="-1" strike="noStrike">
                <a:solidFill>
                  <a:srgbClr val="000000"/>
                </a:solidFill>
                <a:latin typeface="DejaVu Sans"/>
                <a:ea typeface="DejaVu Sans"/>
              </a:rPr>
              <a:t>	</a:t>
            </a:r>
            <a:r>
              <a:rPr b="0" lang="de-DE" sz="1800" spc="-1" strike="noStrike">
                <a:solidFill>
                  <a:srgbClr val="000000"/>
                </a:solidFill>
                <a:latin typeface="DejaVu Sans"/>
                <a:ea typeface="DejaVu Sans"/>
              </a:rPr>
              <a:t> </a:t>
            </a:r>
            <a:endParaRPr b="0" lang="en-US" sz="1800" spc="-1" strike="noStrike">
              <a:solidFill>
                <a:srgbClr val="000000"/>
              </a:solidFill>
              <a:latin typeface="Arial"/>
            </a:endParaRPr>
          </a:p>
        </p:txBody>
      </p:sp>
      <p:pic>
        <p:nvPicPr>
          <p:cNvPr id="67" name="" descr=""/>
          <p:cNvPicPr/>
          <p:nvPr/>
        </p:nvPicPr>
        <p:blipFill>
          <a:blip r:embed="rId2"/>
          <a:stretch/>
        </p:blipFill>
        <p:spPr>
          <a:xfrm>
            <a:off x="6840000" y="1980000"/>
            <a:ext cx="3958920" cy="3958920"/>
          </a:xfrm>
          <a:prstGeom prst="rect">
            <a:avLst/>
          </a:prstGeom>
          <a:ln w="0">
            <a:noFill/>
          </a:ln>
        </p:spPr>
      </p:pic>
    </p:spTree>
  </p:cSld>
  <mc:AlternateContent>
    <mc:Choice Requires="p14">
      <p:transition spd="slow" p14:dur="2000"/>
    </mc:Choice>
    <mc:Fallback>
      <p:transition spd="slow"/>
    </mc:Fallback>
  </mc:AlternateContent>
</p:sld>
</file>

<file path=ppt/slides/slide6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1" name="CustomShape 1"/>
          <p:cNvSpPr/>
          <p:nvPr/>
        </p:nvSpPr>
        <p:spPr>
          <a:xfrm>
            <a:off x="335520" y="764640"/>
            <a:ext cx="10748520" cy="4993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Digital Signatures – Overview</a:t>
            </a:r>
            <a:endParaRPr b="0" lang="en-US" sz="2400" spc="-1" strike="noStrike">
              <a:solidFill>
                <a:srgbClr val="000000"/>
              </a:solidFill>
              <a:latin typeface="Arial"/>
            </a:endParaRPr>
          </a:p>
        </p:txBody>
      </p:sp>
      <p:sp>
        <p:nvSpPr>
          <p:cNvPr id="262" name="CustomShape 2"/>
          <p:cNvSpPr/>
          <p:nvPr/>
        </p:nvSpPr>
        <p:spPr>
          <a:xfrm>
            <a:off x="335520" y="1268640"/>
            <a:ext cx="10748520" cy="5036040"/>
          </a:xfrm>
          <a:prstGeom prst="rect">
            <a:avLst/>
          </a:prstGeom>
          <a:noFill/>
          <a:ln w="0">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pPr>
            <a:r>
              <a:rPr b="0" lang="en-US" sz="1800" spc="-1" strike="noStrike">
                <a:solidFill>
                  <a:srgbClr val="000000"/>
                </a:solidFill>
                <a:latin typeface="DejaVu Sans"/>
                <a:ea typeface="DejaVu Sans"/>
              </a:rPr>
              <a:t>Digital signatures are based on asymmetric cryptographic algorithms such as RSA or ECC. There are two properties that need to hold for digital signatures. First, only the entity holding the private key is able to create a signature, but everyone can verify it. Secondly, the signature is tied to a certain piece of data which gets signed. It cannot be used as a signature for different data.</a:t>
            </a:r>
            <a:endParaRPr b="0" lang="en-US" sz="1800" spc="-1" strike="noStrike">
              <a:solidFill>
                <a:srgbClr val="000000"/>
              </a:solidFill>
              <a:latin typeface="Arial"/>
            </a:endParaRPr>
          </a:p>
          <a:p>
            <a:pPr>
              <a:lnSpc>
                <a:spcPct val="100000"/>
              </a:lnSpc>
              <a:spcBef>
                <a:spcPts val="360"/>
              </a:spcBef>
            </a:pPr>
            <a:r>
              <a:rPr b="1" lang="en-US" sz="1800" spc="-1" strike="noStrike">
                <a:solidFill>
                  <a:srgbClr val="000000"/>
                </a:solidFill>
                <a:latin typeface="DejaVu Sans"/>
                <a:ea typeface="DejaVu Sans"/>
              </a:rPr>
              <a:t>Definition</a:t>
            </a:r>
            <a:endParaRPr b="0" lang="en-US" sz="1800" spc="-1" strike="noStrike">
              <a:solidFill>
                <a:srgbClr val="000000"/>
              </a:solidFill>
              <a:latin typeface="Arial"/>
            </a:endParaRPr>
          </a:p>
          <a:p>
            <a:pPr>
              <a:lnSpc>
                <a:spcPct val="100000"/>
              </a:lnSpc>
              <a:spcBef>
                <a:spcPts val="360"/>
              </a:spcBef>
            </a:pPr>
            <a:r>
              <a:rPr b="0" lang="en-US" sz="1800" spc="-1" strike="noStrike">
                <a:solidFill>
                  <a:srgbClr val="000000"/>
                </a:solidFill>
                <a:latin typeface="DejaVu Sans"/>
                <a:ea typeface="DejaVu Sans"/>
              </a:rPr>
              <a:t>A digital signature scheme consists of three algorithms:</a:t>
            </a:r>
            <a:endParaRPr b="0" lang="en-US" sz="1800" spc="-1" strike="noStrike">
              <a:solidFill>
                <a:srgbClr val="000000"/>
              </a:solidFill>
              <a:latin typeface="Arial"/>
            </a:endParaRPr>
          </a:p>
          <a:p>
            <a:pPr marL="216000" indent="-215280">
              <a:lnSpc>
                <a:spcPct val="100000"/>
              </a:lnSpc>
              <a:spcBef>
                <a:spcPts val="360"/>
              </a:spcBef>
              <a:buClr>
                <a:srgbClr val="008c4f"/>
              </a:buClr>
              <a:buSzPct val="115000"/>
              <a:buFont typeface="Wingdings 2" charset="2"/>
              <a:buChar char=""/>
            </a:pPr>
            <a:r>
              <a:rPr b="0" lang="en-US" sz="1800" spc="-1" strike="noStrike">
                <a:solidFill>
                  <a:srgbClr val="000000"/>
                </a:solidFill>
                <a:latin typeface="DejaVu Sans"/>
                <a:ea typeface="CMSS9"/>
              </a:rPr>
              <a:t>(sk</a:t>
            </a:r>
            <a:r>
              <a:rPr b="0" lang="en-US" sz="1800" spc="-1" strike="noStrike">
                <a:solidFill>
                  <a:srgbClr val="000000"/>
                </a:solidFill>
                <a:latin typeface="DejaVu Sans"/>
                <a:ea typeface="CMMI9"/>
              </a:rPr>
              <a:t>; </a:t>
            </a:r>
            <a:r>
              <a:rPr b="0" lang="en-US" sz="1800" spc="-1" strike="noStrike">
                <a:solidFill>
                  <a:srgbClr val="000000"/>
                </a:solidFill>
                <a:latin typeface="DejaVu Sans"/>
                <a:ea typeface="CMSS9"/>
              </a:rPr>
              <a:t>pk) := generateKeys(keysize) where sk is the secret key used to </a:t>
            </a:r>
            <a:r>
              <a:rPr b="0" lang="en-US" sz="1800" spc="-1" strike="noStrike">
                <a:solidFill>
                  <a:srgbClr val="000000"/>
                </a:solidFill>
                <a:latin typeface="DejaVu Sans"/>
                <a:ea typeface="DejaVu Sans"/>
              </a:rPr>
              <a:t>sign messages and pk is the public key distributed to everyone and used to verify the signature.</a:t>
            </a:r>
            <a:endParaRPr b="0" lang="en-US" sz="1800" spc="-1" strike="noStrike">
              <a:solidFill>
                <a:srgbClr val="000000"/>
              </a:solidFill>
              <a:latin typeface="Arial"/>
            </a:endParaRPr>
          </a:p>
          <a:p>
            <a:pPr marL="216000" indent="-215280">
              <a:lnSpc>
                <a:spcPct val="100000"/>
              </a:lnSpc>
              <a:spcBef>
                <a:spcPts val="360"/>
              </a:spcBef>
              <a:buClr>
                <a:srgbClr val="008c4f"/>
              </a:buClr>
              <a:buSzPct val="115000"/>
              <a:buFont typeface="Wingdings 2" charset="2"/>
              <a:buChar char=""/>
            </a:pPr>
            <a:r>
              <a:rPr b="0" lang="en-US" sz="1800" spc="-1" strike="noStrike">
                <a:solidFill>
                  <a:srgbClr val="000000"/>
                </a:solidFill>
                <a:latin typeface="DejaVu Sans"/>
                <a:ea typeface="CMSS9"/>
              </a:rPr>
              <a:t>sig := sign(sk</a:t>
            </a:r>
            <a:r>
              <a:rPr b="0" lang="en-US" sz="1800" spc="-1" strike="noStrike">
                <a:solidFill>
                  <a:srgbClr val="000000"/>
                </a:solidFill>
                <a:latin typeface="DejaVu Sans"/>
                <a:ea typeface="CMMI9"/>
              </a:rPr>
              <a:t>; </a:t>
            </a:r>
            <a:r>
              <a:rPr b="0" lang="en-US" sz="1800" spc="-1" strike="noStrike">
                <a:solidFill>
                  <a:srgbClr val="000000"/>
                </a:solidFill>
                <a:latin typeface="DejaVu Sans"/>
                <a:ea typeface="CMSS9"/>
              </a:rPr>
              <a:t>message) where sk is the secret key and message the </a:t>
            </a:r>
            <a:r>
              <a:rPr b="0" lang="en-US" sz="1800" spc="-1" strike="noStrike">
                <a:solidFill>
                  <a:srgbClr val="000000"/>
                </a:solidFill>
                <a:latin typeface="DejaVu Sans"/>
                <a:ea typeface="DejaVu Sans"/>
              </a:rPr>
              <a:t>message to be signed and sig is the output signature for the given message.</a:t>
            </a:r>
            <a:endParaRPr b="0" lang="en-US" sz="1800" spc="-1" strike="noStrike">
              <a:solidFill>
                <a:srgbClr val="000000"/>
              </a:solidFill>
              <a:latin typeface="Arial"/>
            </a:endParaRPr>
          </a:p>
          <a:p>
            <a:pPr marL="216000" indent="-215280">
              <a:lnSpc>
                <a:spcPct val="100000"/>
              </a:lnSpc>
              <a:spcBef>
                <a:spcPts val="360"/>
              </a:spcBef>
              <a:buClr>
                <a:srgbClr val="008c4f"/>
              </a:buClr>
              <a:buSzPct val="115000"/>
              <a:buFont typeface="Wingdings 2" charset="2"/>
              <a:buChar char=""/>
            </a:pPr>
            <a:r>
              <a:rPr b="0" lang="en-US" sz="1800" spc="-1" strike="noStrike">
                <a:solidFill>
                  <a:srgbClr val="000000"/>
                </a:solidFill>
                <a:latin typeface="DejaVu Sans"/>
                <a:ea typeface="CMSS9"/>
              </a:rPr>
              <a:t>isValid := verify(pk</a:t>
            </a:r>
            <a:r>
              <a:rPr b="0" lang="en-US" sz="1800" spc="-1" strike="noStrike">
                <a:solidFill>
                  <a:srgbClr val="000000"/>
                </a:solidFill>
                <a:latin typeface="DejaVu Sans"/>
                <a:ea typeface="CMMI9"/>
              </a:rPr>
              <a:t>; </a:t>
            </a:r>
            <a:r>
              <a:rPr b="0" lang="en-US" sz="1800" spc="-1" strike="noStrike">
                <a:solidFill>
                  <a:srgbClr val="000000"/>
                </a:solidFill>
                <a:latin typeface="DejaVu Sans"/>
                <a:ea typeface="CMSS9"/>
              </a:rPr>
              <a:t>message</a:t>
            </a:r>
            <a:r>
              <a:rPr b="0" lang="en-US" sz="1800" spc="-1" strike="noStrike">
                <a:solidFill>
                  <a:srgbClr val="000000"/>
                </a:solidFill>
                <a:latin typeface="DejaVu Sans"/>
                <a:ea typeface="CMMI9"/>
              </a:rPr>
              <a:t>; </a:t>
            </a:r>
            <a:r>
              <a:rPr b="0" lang="en-US" sz="1800" spc="-1" strike="noStrike">
                <a:solidFill>
                  <a:srgbClr val="000000"/>
                </a:solidFill>
                <a:latin typeface="DejaVu Sans"/>
                <a:ea typeface="CMSS9"/>
              </a:rPr>
              <a:t>sig) where pk is the public key </a:t>
            </a:r>
            <a:r>
              <a:rPr b="0" lang="en-US" sz="1800" spc="-1" strike="noStrike">
                <a:solidFill>
                  <a:srgbClr val="000000"/>
                </a:solidFill>
                <a:latin typeface="DejaVu Sans"/>
                <a:ea typeface="DejaVu Sans"/>
              </a:rPr>
              <a:t>corresponding to the secret key sk that signed the message. If sig is indeed a signature generated using sk for the message message, isValid is true, otherwise it is false.</a:t>
            </a:r>
            <a:endParaRPr b="0" lang="en-US" sz="1800" spc="-1" strike="noStrike">
              <a:solidFill>
                <a:srgbClr val="000000"/>
              </a:solidFill>
              <a:latin typeface="Arial"/>
            </a:endParaRPr>
          </a:p>
          <a:p>
            <a:pPr lvl="1" marL="432000" indent="-21528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CMSS9"/>
              </a:rPr>
              <a:t>In addition, the following conditions must hold:</a:t>
            </a:r>
            <a:endParaRPr b="0" lang="en-US" sz="1800" spc="-1" strike="noStrike">
              <a:solidFill>
                <a:srgbClr val="000000"/>
              </a:solidFill>
              <a:latin typeface="Arial"/>
            </a:endParaRPr>
          </a:p>
          <a:p>
            <a:pPr lvl="2" marL="648000" indent="-21528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CMSS8"/>
              </a:rPr>
              <a:t>verify(pk</a:t>
            </a:r>
            <a:r>
              <a:rPr b="0" lang="en-US" sz="1800" spc="-1" strike="noStrike">
                <a:solidFill>
                  <a:srgbClr val="000000"/>
                </a:solidFill>
                <a:latin typeface="DejaVu Sans"/>
                <a:ea typeface="CMMI8"/>
              </a:rPr>
              <a:t>; </a:t>
            </a:r>
            <a:r>
              <a:rPr b="0" lang="en-US" sz="1800" spc="-1" strike="noStrike">
                <a:solidFill>
                  <a:srgbClr val="000000"/>
                </a:solidFill>
                <a:latin typeface="DejaVu Sans"/>
                <a:ea typeface="CMSS8"/>
              </a:rPr>
              <a:t>message</a:t>
            </a:r>
            <a:r>
              <a:rPr b="0" lang="en-US" sz="1800" spc="-1" strike="noStrike">
                <a:solidFill>
                  <a:srgbClr val="000000"/>
                </a:solidFill>
                <a:latin typeface="DejaVu Sans"/>
                <a:ea typeface="CMMI8"/>
              </a:rPr>
              <a:t>; </a:t>
            </a:r>
            <a:r>
              <a:rPr b="0" lang="en-US" sz="1800" spc="-1" strike="noStrike">
                <a:solidFill>
                  <a:srgbClr val="000000"/>
                </a:solidFill>
                <a:latin typeface="DejaVu Sans"/>
                <a:ea typeface="CMSS8"/>
              </a:rPr>
              <a:t>sign(sk</a:t>
            </a:r>
            <a:r>
              <a:rPr b="0" lang="en-US" sz="1800" spc="-1" strike="noStrike">
                <a:solidFill>
                  <a:srgbClr val="000000"/>
                </a:solidFill>
                <a:latin typeface="DejaVu Sans"/>
                <a:ea typeface="CMMI8"/>
              </a:rPr>
              <a:t>; </a:t>
            </a:r>
            <a:r>
              <a:rPr b="0" lang="en-US" sz="1800" spc="-1" strike="noStrike">
                <a:solidFill>
                  <a:srgbClr val="000000"/>
                </a:solidFill>
                <a:latin typeface="DejaVu Sans"/>
                <a:ea typeface="CMSS8"/>
              </a:rPr>
              <a:t>message)) == </a:t>
            </a:r>
            <a:r>
              <a:rPr b="0" lang="en-US" sz="1800" spc="-1" strike="noStrike">
                <a:solidFill>
                  <a:srgbClr val="000000"/>
                </a:solidFill>
                <a:latin typeface="DejaVu Sans"/>
                <a:ea typeface="CMSSI8"/>
              </a:rPr>
              <a:t>true</a:t>
            </a:r>
            <a:endParaRPr b="0" lang="en-US" sz="1800" spc="-1" strike="noStrike">
              <a:solidFill>
                <a:srgbClr val="000000"/>
              </a:solidFill>
              <a:latin typeface="Arial"/>
            </a:endParaRPr>
          </a:p>
          <a:p>
            <a:pPr lvl="2" marL="648000" indent="-21528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CMSS8"/>
              </a:rPr>
              <a:t>Signatures are unforgeable</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3" name="CustomShape 1"/>
          <p:cNvSpPr/>
          <p:nvPr/>
        </p:nvSpPr>
        <p:spPr>
          <a:xfrm>
            <a:off x="335520" y="764640"/>
            <a:ext cx="10748520" cy="4993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Unforgeability</a:t>
            </a:r>
            <a:endParaRPr b="0" lang="en-US" sz="2400" spc="-1" strike="noStrike">
              <a:solidFill>
                <a:srgbClr val="000000"/>
              </a:solidFill>
              <a:latin typeface="Arial"/>
            </a:endParaRPr>
          </a:p>
        </p:txBody>
      </p:sp>
      <p:sp>
        <p:nvSpPr>
          <p:cNvPr id="264" name="CustomShape 2"/>
          <p:cNvSpPr/>
          <p:nvPr/>
        </p:nvSpPr>
        <p:spPr>
          <a:xfrm>
            <a:off x="335520" y="1268640"/>
            <a:ext cx="10748520" cy="5036040"/>
          </a:xfrm>
          <a:prstGeom prst="rect">
            <a:avLst/>
          </a:prstGeom>
          <a:noFill/>
          <a:ln w="0">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pPr>
            <a:r>
              <a:rPr b="1" lang="en-US" sz="1800" spc="-1" strike="noStrike">
                <a:solidFill>
                  <a:srgbClr val="000000"/>
                </a:solidFill>
                <a:latin typeface="DejaVu Sans"/>
                <a:ea typeface="DejaVu Sans"/>
              </a:rPr>
              <a:t>Definition</a:t>
            </a:r>
            <a:endParaRPr b="0" lang="en-US" sz="1800" spc="-1" strike="noStrike">
              <a:solidFill>
                <a:srgbClr val="000000"/>
              </a:solidFill>
              <a:latin typeface="Arial"/>
            </a:endParaRPr>
          </a:p>
          <a:p>
            <a:pPr>
              <a:lnSpc>
                <a:spcPct val="100000"/>
              </a:lnSpc>
              <a:spcBef>
                <a:spcPts val="360"/>
              </a:spcBef>
            </a:pPr>
            <a:r>
              <a:rPr b="0" lang="en-US" sz="1800" spc="-1" strike="noStrike">
                <a:solidFill>
                  <a:srgbClr val="000000"/>
                </a:solidFill>
                <a:latin typeface="DejaVu Sans"/>
                <a:ea typeface="DejaVu Sans"/>
              </a:rPr>
              <a:t>Signatures are called unforgeable if under the following conditions, an attacker still cannot create a valid signature for any unseen message:</a:t>
            </a:r>
            <a:endParaRPr b="0" lang="en-US" sz="1800" spc="-1" strike="noStrike">
              <a:solidFill>
                <a:srgbClr val="000000"/>
              </a:solidFill>
              <a:latin typeface="Arial"/>
            </a:endParaRPr>
          </a:p>
          <a:p>
            <a:pPr marL="1951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T</a:t>
            </a:r>
            <a:r>
              <a:rPr b="0" lang="en-US" sz="1800" spc="-1" strike="noStrike">
                <a:solidFill>
                  <a:srgbClr val="000000"/>
                </a:solidFill>
                <a:latin typeface="DejaVu Sans"/>
                <a:ea typeface="CMSS9"/>
              </a:rPr>
              <a:t>he attacker knows the corresponding public key pk</a:t>
            </a:r>
            <a:endParaRPr b="0" lang="en-US" sz="1800" spc="-1" strike="noStrike">
              <a:solidFill>
                <a:srgbClr val="000000"/>
              </a:solidFill>
              <a:latin typeface="Arial"/>
            </a:endParaRPr>
          </a:p>
          <a:p>
            <a:pPr marL="1951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CMSS9"/>
              </a:rPr>
              <a:t>The attacker sees signatures sig signed for pk for an arbitrary </a:t>
            </a:r>
            <a:r>
              <a:rPr b="0" lang="en-US" sz="1800" spc="-1" strike="noStrike">
                <a:solidFill>
                  <a:srgbClr val="000000"/>
                </a:solidFill>
                <a:latin typeface="DejaVu Sans"/>
                <a:ea typeface="DejaVu Sans"/>
              </a:rPr>
              <a:t>amount of messages</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5" name="CustomShape 1"/>
          <p:cNvSpPr/>
          <p:nvPr/>
        </p:nvSpPr>
        <p:spPr>
          <a:xfrm>
            <a:off x="335520" y="764640"/>
            <a:ext cx="10748520" cy="4993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Digital Signatures – Algorithms</a:t>
            </a:r>
            <a:endParaRPr b="0" lang="en-US" sz="2400" spc="-1" strike="noStrike">
              <a:solidFill>
                <a:srgbClr val="000000"/>
              </a:solidFill>
              <a:latin typeface="Arial"/>
            </a:endParaRPr>
          </a:p>
        </p:txBody>
      </p:sp>
      <p:sp>
        <p:nvSpPr>
          <p:cNvPr id="266" name="CustomShape 2"/>
          <p:cNvSpPr/>
          <p:nvPr/>
        </p:nvSpPr>
        <p:spPr>
          <a:xfrm>
            <a:off x="335520" y="1268640"/>
            <a:ext cx="10748520" cy="5036040"/>
          </a:xfrm>
          <a:prstGeom prst="rect">
            <a:avLst/>
          </a:prstGeom>
          <a:noFill/>
          <a:ln w="0">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pPr>
            <a:r>
              <a:rPr b="0" lang="en-US" sz="1800" spc="-1" strike="noStrike">
                <a:solidFill>
                  <a:srgbClr val="000000"/>
                </a:solidFill>
                <a:latin typeface="DejaVu Sans"/>
                <a:ea typeface="CMSS9"/>
              </a:rPr>
              <a:t>Two major digital signature schemes are available:</a:t>
            </a:r>
            <a:endParaRPr b="0" lang="en-US" sz="1800" spc="-1" strike="noStrike">
              <a:solidFill>
                <a:srgbClr val="000000"/>
              </a:solidFill>
              <a:latin typeface="Arial"/>
            </a:endParaRPr>
          </a:p>
          <a:p>
            <a:pPr marL="1951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CMSS9"/>
              </a:rPr>
              <a:t>RSA based schemes such as RSA-PSS were invented in 1997 by </a:t>
            </a:r>
            <a:r>
              <a:rPr b="0" lang="en-US" sz="1800" spc="-1" strike="noStrike">
                <a:solidFill>
                  <a:srgbClr val="000000"/>
                </a:solidFill>
                <a:latin typeface="DejaVu Sans"/>
                <a:ea typeface="DejaVu Sans"/>
              </a:rPr>
              <a:t>Rivest, Shamir and Adleman and are based on the assumption that the factorization of large prime numbers after multiplication is very hard, but easy with additional information (so called trapdoor one-way functions)</a:t>
            </a:r>
            <a:endParaRPr b="0" lang="en-US" sz="1800" spc="-1" strike="noStrike">
              <a:solidFill>
                <a:srgbClr val="000000"/>
              </a:solidFill>
              <a:latin typeface="Arial"/>
            </a:endParaRPr>
          </a:p>
          <a:p>
            <a:pPr marL="1951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CMSS9"/>
              </a:rPr>
              <a:t>ECC based schemes such as ECDSA were suggested independently </a:t>
            </a:r>
            <a:r>
              <a:rPr b="0" lang="en-US" sz="1800" spc="-1" strike="noStrike">
                <a:solidFill>
                  <a:srgbClr val="000000"/>
                </a:solidFill>
                <a:latin typeface="DejaVu Sans"/>
                <a:ea typeface="DejaVu Sans"/>
              </a:rPr>
              <a:t>by Neal Koblitz and Victor S. Miller in 1985 and are based on discrete logarithms. Another variant called EdDSA with favorable properties for secure implementations and based on Edwards curves was proposed by Daniel J. Bernstein et al. in 2012</a:t>
            </a:r>
            <a:r>
              <a:rPr b="0" lang="en-US" sz="1800" spc="-1" strike="noStrike" baseline="33000">
                <a:solidFill>
                  <a:srgbClr val="000000"/>
                </a:solidFill>
                <a:latin typeface="DejaVu Sans"/>
                <a:ea typeface="DejaVu Sans"/>
              </a:rPr>
              <a:t>1</a:t>
            </a:r>
            <a:r>
              <a:rPr b="0" lang="en-US" sz="1800" spc="-1" strike="noStrike">
                <a:solidFill>
                  <a:srgbClr val="000000"/>
                </a:solidFill>
                <a:latin typeface="DejaVu Sans"/>
                <a:ea typeface="DejaVu Sans"/>
              </a:rPr>
              <a:t>.</a:t>
            </a: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a:p>
            <a:pPr>
              <a:lnSpc>
                <a:spcPct val="100000"/>
              </a:lnSpc>
              <a:spcBef>
                <a:spcPts val="360"/>
              </a:spcBef>
            </a:pPr>
            <a:r>
              <a:rPr b="0" lang="en-US" sz="1800" spc="-1" strike="noStrike">
                <a:solidFill>
                  <a:srgbClr val="000000"/>
                </a:solidFill>
                <a:latin typeface="DejaVu Sans"/>
                <a:ea typeface="CMSS9"/>
              </a:rPr>
              <a:t>Key sizes of at least 2048 bit for RSA and at least 256 bit for ECDSA are recommended.</a:t>
            </a: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a:p>
            <a:pPr>
              <a:lnSpc>
                <a:spcPct val="100000"/>
              </a:lnSpc>
              <a:spcBef>
                <a:spcPts val="360"/>
              </a:spcBef>
            </a:pPr>
            <a:r>
              <a:rPr b="0" lang="en-US" sz="1800" spc="-1" strike="noStrike">
                <a:solidFill>
                  <a:srgbClr val="000000"/>
                </a:solidFill>
                <a:latin typeface="DejaVu Sans"/>
                <a:ea typeface="CMSS9"/>
              </a:rPr>
              <a:t>Due to higher performance and smaller key sizes in ECC compared to RSA, Bitcoin uses ECDSA.</a:t>
            </a:r>
            <a:br>
              <a:rPr sz="1800"/>
            </a:br>
            <a:br>
              <a:rPr sz="1800"/>
            </a:br>
            <a:br>
              <a:rPr sz="1800"/>
            </a:br>
            <a:endParaRPr b="0" lang="en-US" sz="1800" spc="-1" strike="noStrike">
              <a:solidFill>
                <a:srgbClr val="000000"/>
              </a:solidFill>
              <a:latin typeface="Arial"/>
            </a:endParaRPr>
          </a:p>
        </p:txBody>
      </p:sp>
      <p:sp>
        <p:nvSpPr>
          <p:cNvPr id="267" name="CustomShape 3"/>
          <p:cNvSpPr/>
          <p:nvPr/>
        </p:nvSpPr>
        <p:spPr>
          <a:xfrm>
            <a:off x="271080" y="6054120"/>
            <a:ext cx="10927800" cy="6109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br>
              <a:rPr sz="1800"/>
            </a:br>
            <a:r>
              <a:rPr b="0" lang="en-US" sz="900" spc="-1" strike="noStrike">
                <a:solidFill>
                  <a:srgbClr val="808080"/>
                </a:solidFill>
                <a:latin typeface="DejaVu Sans"/>
                <a:ea typeface="CMSS9"/>
              </a:rPr>
              <a:t>1: </a:t>
            </a:r>
            <a:r>
              <a:rPr b="0" lang="en-US" sz="900" spc="-1" strike="noStrike">
                <a:solidFill>
                  <a:srgbClr val="808080"/>
                </a:solidFill>
                <a:latin typeface="DejaVu Sans"/>
                <a:ea typeface="Arial Unicode MS"/>
              </a:rPr>
              <a:t>D. J. Bernstein, N. Duif, T. Lange, P. Schwabe, and B. Yang, </a:t>
            </a:r>
            <a:r>
              <a:rPr b="0" lang="en-US" sz="900" spc="-1" strike="noStrike">
                <a:solidFill>
                  <a:srgbClr val="808080"/>
                </a:solidFill>
                <a:latin typeface="DejaVu Sans"/>
                <a:ea typeface="DejaVu Sans"/>
              </a:rPr>
              <a:t>"High-speed high-security signatures," J. Cryptographic Engineering, vol. 2, no. 2, pp. 77{89, 2012. [Online]. Available: </a:t>
            </a:r>
            <a:r>
              <a:rPr b="0" lang="en-US" sz="900" spc="-1" strike="noStrike" u="sng">
                <a:solidFill>
                  <a:srgbClr val="0000ff"/>
                </a:solidFill>
                <a:uFillTx/>
                <a:latin typeface="DejaVu Sans"/>
                <a:ea typeface="DejaVu Sans"/>
                <a:hlinkClick r:id="rId1"/>
              </a:rPr>
              <a:t>https://doi.org/10.1007/s13389-012-0027-1</a:t>
            </a:r>
            <a:endParaRPr b="0" lang="en-US"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8" name="CustomShape 1"/>
          <p:cNvSpPr/>
          <p:nvPr/>
        </p:nvSpPr>
        <p:spPr>
          <a:xfrm>
            <a:off x="335520" y="764640"/>
            <a:ext cx="10748520" cy="4993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Digital Signatures – Practical Concerns</a:t>
            </a:r>
            <a:endParaRPr b="0" lang="en-US" sz="2400" spc="-1" strike="noStrike">
              <a:solidFill>
                <a:srgbClr val="000000"/>
              </a:solidFill>
              <a:latin typeface="Arial"/>
            </a:endParaRPr>
          </a:p>
        </p:txBody>
      </p:sp>
      <p:sp>
        <p:nvSpPr>
          <p:cNvPr id="269" name="CustomShape 2"/>
          <p:cNvSpPr/>
          <p:nvPr/>
        </p:nvSpPr>
        <p:spPr>
          <a:xfrm>
            <a:off x="335520" y="1268640"/>
            <a:ext cx="10748520" cy="5036040"/>
          </a:xfrm>
          <a:prstGeom prst="rect">
            <a:avLst/>
          </a:prstGeom>
          <a:noFill/>
          <a:ln w="0">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pPr>
            <a:endParaRPr b="0" lang="en-US" sz="1800" spc="-1" strike="noStrike">
              <a:solidFill>
                <a:srgbClr val="000000"/>
              </a:solidFill>
              <a:latin typeface="Arial"/>
            </a:endParaRPr>
          </a:p>
          <a:p>
            <a:pPr marL="1951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Many signature algorithms are based on entropy. Without a strong source of entropy, private keys may be leaked.</a:t>
            </a:r>
            <a:endParaRPr b="0" lang="en-US" sz="1800" spc="-1" strike="noStrike">
              <a:solidFill>
                <a:srgbClr val="000000"/>
              </a:solidFill>
              <a:latin typeface="Arial"/>
            </a:endParaRPr>
          </a:p>
          <a:p>
            <a:pPr marL="1951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CMSS9"/>
              </a:rPr>
              <a:t>Digital signatures can only sign a small amount of data. However, </a:t>
            </a:r>
            <a:r>
              <a:rPr b="0" lang="en-US" sz="1800" spc="-1" strike="noStrike">
                <a:solidFill>
                  <a:srgbClr val="000000"/>
                </a:solidFill>
                <a:latin typeface="DejaVu Sans"/>
                <a:ea typeface="DejaVu Sans"/>
              </a:rPr>
              <a:t>as long as a secure cryptographic hash function is used, signing the hash of the message is sufficient.</a:t>
            </a:r>
            <a:endParaRPr b="0" lang="en-US" sz="1800" spc="-1" strike="noStrike">
              <a:solidFill>
                <a:srgbClr val="000000"/>
              </a:solidFill>
              <a:latin typeface="Arial"/>
            </a:endParaRPr>
          </a:p>
          <a:p>
            <a:pPr marL="1951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CMSS9"/>
              </a:rPr>
              <a:t>Private keys are not recoverable. If they are lost, it becomes </a:t>
            </a:r>
            <a:r>
              <a:rPr b="0" lang="en-US" sz="1800" spc="-1" strike="noStrike">
                <a:solidFill>
                  <a:srgbClr val="000000"/>
                </a:solidFill>
                <a:latin typeface="DejaVu Sans"/>
                <a:ea typeface="DejaVu Sans"/>
              </a:rPr>
              <a:t>impossible to act as the entity represented by the key. This may result in lost money, assets, etc.</a:t>
            </a:r>
            <a:endParaRPr b="0" lang="en-US" sz="1800" spc="-1" strike="noStrike">
              <a:solidFill>
                <a:srgbClr val="000000"/>
              </a:solidFill>
              <a:latin typeface="Arial"/>
            </a:endParaRPr>
          </a:p>
          <a:p>
            <a:pPr marL="1951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CMSS9"/>
              </a:rPr>
              <a:t>An appropriate key length should be used. If the key length is too </a:t>
            </a:r>
            <a:r>
              <a:rPr b="0" lang="en-US" sz="1800" spc="-1" strike="noStrike">
                <a:solidFill>
                  <a:srgbClr val="000000"/>
                </a:solidFill>
                <a:latin typeface="DejaVu Sans"/>
                <a:ea typeface="DejaVu Sans"/>
              </a:rPr>
              <a:t>short, the private key might get computed in the future.</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0" name="CustomShape 1"/>
          <p:cNvSpPr/>
          <p:nvPr/>
        </p:nvSpPr>
        <p:spPr>
          <a:xfrm>
            <a:off x="335520" y="764640"/>
            <a:ext cx="10748520" cy="4993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Digital Signatures For Identity Creation</a:t>
            </a:r>
            <a:endParaRPr b="0" lang="en-US" sz="2400" spc="-1" strike="noStrike">
              <a:solidFill>
                <a:srgbClr val="000000"/>
              </a:solidFill>
              <a:latin typeface="Arial"/>
            </a:endParaRPr>
          </a:p>
        </p:txBody>
      </p:sp>
      <p:sp>
        <p:nvSpPr>
          <p:cNvPr id="271" name="CustomShape 2"/>
          <p:cNvSpPr/>
          <p:nvPr/>
        </p:nvSpPr>
        <p:spPr>
          <a:xfrm>
            <a:off x="335520" y="1268640"/>
            <a:ext cx="10748520" cy="503604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1951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Digital signature schemes can be used as identity systems where the public key acts as an identity and the private key is the "password" used to act on behalf of this identity.</a:t>
            </a:r>
            <a:endParaRPr b="0" lang="en-US" sz="1800" spc="-1" strike="noStrike">
              <a:solidFill>
                <a:srgbClr val="000000"/>
              </a:solidFill>
              <a:latin typeface="Arial"/>
            </a:endParaRPr>
          </a:p>
          <a:p>
            <a:pPr marL="1951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CMSS9"/>
              </a:rPr>
              <a:t>New identities can be generated at will using the generateKeys </a:t>
            </a:r>
            <a:r>
              <a:rPr b="0" lang="en-US" sz="1800" spc="-1" strike="noStrike">
                <a:solidFill>
                  <a:srgbClr val="000000"/>
                </a:solidFill>
                <a:latin typeface="DejaVu Sans"/>
                <a:ea typeface="DejaVu Sans"/>
              </a:rPr>
              <a:t>function and are at first not connected to any real-world identity and therefore pseudonymous, although acting under the identity may intentionally or unintentionally leak information about its connection to the real-world identity behind it.</a:t>
            </a:r>
            <a:endParaRPr b="0" lang="en-US" sz="1800" spc="-1" strike="noStrike">
              <a:solidFill>
                <a:srgbClr val="000000"/>
              </a:solidFill>
              <a:latin typeface="Arial"/>
            </a:endParaRPr>
          </a:p>
          <a:p>
            <a:pPr marL="1951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CMSS9"/>
              </a:rPr>
              <a:t>Hashing public keys of identity may provide certain benefits, such </a:t>
            </a:r>
            <a:r>
              <a:rPr b="0" lang="en-US" sz="1800" spc="-1" strike="noStrike">
                <a:solidFill>
                  <a:srgbClr val="000000"/>
                </a:solidFill>
                <a:latin typeface="DejaVu Sans"/>
                <a:ea typeface="DejaVu Sans"/>
              </a:rPr>
              <a:t>as reducing their size and reducing their exposure to possible quantum computing attacks</a:t>
            </a:r>
            <a:r>
              <a:rPr b="0" lang="en-US" sz="1800" spc="-1" strike="noStrike">
                <a:solidFill>
                  <a:srgbClr val="3333b3"/>
                </a:solidFill>
                <a:latin typeface="DejaVu Sans"/>
                <a:ea typeface="MSAM10"/>
              </a:rPr>
              <a:t>.</a:t>
            </a:r>
            <a:endParaRPr b="0" lang="en-US" sz="1800" spc="-1" strike="noStrike">
              <a:solidFill>
                <a:srgbClr val="000000"/>
              </a:solidFill>
              <a:latin typeface="Arial"/>
            </a:endParaRPr>
          </a:p>
          <a:p>
            <a:pPr marL="1951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CMSS9"/>
              </a:rPr>
              <a:t>To validate a statement for a hashed public key, the public key has </a:t>
            </a:r>
            <a:r>
              <a:rPr b="0" lang="en-US" sz="1800" spc="-1" strike="noStrike">
                <a:solidFill>
                  <a:srgbClr val="000000"/>
                </a:solidFill>
                <a:latin typeface="DejaVu Sans"/>
                <a:ea typeface="DejaVu Sans"/>
              </a:rPr>
              <a:t>to be attached to the statement. The verifier can then validate that the public key hashes to that of the identity and that the message signature verifies with respect to the provided public key.</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2" name="CustomShape 1"/>
          <p:cNvSpPr/>
          <p:nvPr/>
        </p:nvSpPr>
        <p:spPr>
          <a:xfrm>
            <a:off x="335520" y="764640"/>
            <a:ext cx="10748520" cy="4993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Decentralized Identity Management</a:t>
            </a:r>
            <a:endParaRPr b="0" lang="en-US" sz="2400" spc="-1" strike="noStrike">
              <a:solidFill>
                <a:srgbClr val="000000"/>
              </a:solidFill>
              <a:latin typeface="Arial"/>
            </a:endParaRPr>
          </a:p>
        </p:txBody>
      </p:sp>
      <p:sp>
        <p:nvSpPr>
          <p:cNvPr id="273" name="CustomShape 2"/>
          <p:cNvSpPr/>
          <p:nvPr/>
        </p:nvSpPr>
        <p:spPr>
          <a:xfrm>
            <a:off x="335520" y="1268640"/>
            <a:ext cx="10748520" cy="503604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1951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This approach allows a decentralized identity management without a need for registering identities at a central authority, allowing each user to create an arbitrary amount of identities while being simple to verify</a:t>
            </a:r>
            <a:endParaRPr b="0" lang="en-US" sz="1800" spc="-1" strike="noStrike">
              <a:solidFill>
                <a:srgbClr val="000000"/>
              </a:solidFill>
              <a:latin typeface="Arial"/>
            </a:endParaRPr>
          </a:p>
          <a:p>
            <a:pPr marL="1951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CMSS9"/>
              </a:rPr>
              <a:t>All cryptocurrencies / blockchain based systems handle it this way</a:t>
            </a:r>
            <a:endParaRPr b="0" lang="en-US" sz="1800" spc="-1" strike="noStrike">
              <a:solidFill>
                <a:srgbClr val="000000"/>
              </a:solidFill>
              <a:latin typeface="Arial"/>
            </a:endParaRPr>
          </a:p>
          <a:p>
            <a:pPr marL="1951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CMSS9"/>
              </a:rPr>
              <a:t>The address is (in Bitcoin and Ethereum) the hash of a public key</a:t>
            </a:r>
            <a:br>
              <a:rPr sz="1800"/>
            </a:br>
            <a:br>
              <a:rPr sz="1800"/>
            </a:br>
            <a:br>
              <a:rPr sz="1800"/>
            </a:br>
            <a:br>
              <a:rPr sz="1800"/>
            </a:br>
            <a:br>
              <a:rPr sz="1800"/>
            </a:br>
            <a:br>
              <a:rPr sz="1800"/>
            </a:br>
            <a:br>
              <a:rPr sz="1800"/>
            </a:br>
            <a:br>
              <a:rPr sz="1800"/>
            </a:br>
            <a:br>
              <a:rPr sz="1800"/>
            </a:br>
            <a:br>
              <a:rPr sz="1800"/>
            </a:br>
            <a:br>
              <a:rPr sz="1800"/>
            </a:br>
            <a:br>
              <a:rPr sz="1800"/>
            </a:br>
            <a:r>
              <a:rPr b="0" lang="en-US" sz="1800" spc="-1" strike="noStrike">
                <a:solidFill>
                  <a:srgbClr val="000000"/>
                </a:solidFill>
                <a:latin typeface="DejaVu Sans"/>
                <a:ea typeface="DejaVu Sans"/>
              </a:rPr>
              <a:t> </a:t>
            </a:r>
            <a:endParaRPr b="0" lang="en-US" sz="1800" spc="-1" strike="noStrike">
              <a:solidFill>
                <a:srgbClr val="000000"/>
              </a:solidFill>
              <a:latin typeface="Arial"/>
            </a:endParaRPr>
          </a:p>
        </p:txBody>
      </p:sp>
      <p:pic>
        <p:nvPicPr>
          <p:cNvPr id="274" name="" descr=""/>
          <p:cNvPicPr/>
          <p:nvPr/>
        </p:nvPicPr>
        <p:blipFill>
          <a:blip r:embed="rId1"/>
          <a:stretch/>
        </p:blipFill>
        <p:spPr>
          <a:xfrm>
            <a:off x="2116800" y="2909520"/>
            <a:ext cx="7195320" cy="3567960"/>
          </a:xfrm>
          <a:prstGeom prst="rect">
            <a:avLst/>
          </a:prstGeom>
          <a:ln w="0">
            <a:noFill/>
          </a:ln>
        </p:spPr>
      </p:pic>
      <p:sp>
        <p:nvSpPr>
          <p:cNvPr id="275" name="CustomShape 3"/>
          <p:cNvSpPr/>
          <p:nvPr/>
        </p:nvSpPr>
        <p:spPr>
          <a:xfrm>
            <a:off x="263520" y="6411600"/>
            <a:ext cx="9006840" cy="3646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US"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6" name="CustomShape 1"/>
          <p:cNvSpPr/>
          <p:nvPr/>
        </p:nvSpPr>
        <p:spPr>
          <a:xfrm>
            <a:off x="335520" y="764640"/>
            <a:ext cx="10748520" cy="4993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Digression: Quantum Resistance of Signature Schemes and Hash Functions</a:t>
            </a:r>
            <a:endParaRPr b="0" lang="en-US" sz="2400" spc="-1" strike="noStrike">
              <a:solidFill>
                <a:srgbClr val="000000"/>
              </a:solidFill>
              <a:latin typeface="Arial"/>
            </a:endParaRPr>
          </a:p>
        </p:txBody>
      </p:sp>
      <p:sp>
        <p:nvSpPr>
          <p:cNvPr id="277" name="CustomShape 2"/>
          <p:cNvSpPr/>
          <p:nvPr/>
        </p:nvSpPr>
        <p:spPr>
          <a:xfrm>
            <a:off x="335520" y="2286000"/>
            <a:ext cx="10748520" cy="4018680"/>
          </a:xfrm>
          <a:prstGeom prst="rect">
            <a:avLst/>
          </a:prstGeom>
          <a:noFill/>
          <a:ln w="0">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pPr>
            <a:r>
              <a:rPr b="0" lang="en-US" sz="1800" spc="-1" strike="noStrike">
                <a:solidFill>
                  <a:srgbClr val="000000"/>
                </a:solidFill>
                <a:latin typeface="DejaVu Sans"/>
                <a:ea typeface="DejaVu Sans"/>
              </a:rPr>
              <a:t>Digital signature schemes based on the integer factorization problem, the discrete logarithm problem or the elliptic curve discrete logarithm problem can be solved with Shor's algorithm on sufficiently powerful quantum computers</a:t>
            </a:r>
            <a:r>
              <a:rPr b="0" lang="en-US" sz="1800" spc="-1" strike="noStrike" baseline="33000">
                <a:solidFill>
                  <a:srgbClr val="000000"/>
                </a:solidFill>
                <a:latin typeface="DejaVu Sans"/>
                <a:ea typeface="DejaVu Sans"/>
              </a:rPr>
              <a:t>1</a:t>
            </a:r>
            <a:r>
              <a:rPr b="0" lang="en-US" sz="1800" spc="-1" strike="noStrike">
                <a:solidFill>
                  <a:srgbClr val="000000"/>
                </a:solidFill>
                <a:latin typeface="DejaVu Sans"/>
                <a:ea typeface="DejaVu Sans"/>
              </a:rPr>
              <a:t>.</a:t>
            </a:r>
            <a:endParaRPr b="0" lang="en-US" sz="1800" spc="-1" strike="noStrike">
              <a:solidFill>
                <a:srgbClr val="000000"/>
              </a:solidFill>
              <a:latin typeface="Arial"/>
            </a:endParaRPr>
          </a:p>
          <a:p>
            <a:pPr>
              <a:lnSpc>
                <a:spcPct val="100000"/>
              </a:lnSpc>
              <a:spcBef>
                <a:spcPts val="360"/>
              </a:spcBef>
            </a:pPr>
            <a:r>
              <a:rPr b="0" lang="en-US" sz="1800" spc="-1" strike="noStrike">
                <a:solidFill>
                  <a:srgbClr val="000000"/>
                </a:solidFill>
                <a:latin typeface="DejaVu Sans"/>
                <a:ea typeface="DejaVu Sans"/>
              </a:rPr>
              <a:t>Cryptographic hash functions are considered to be relatively secure against quantum computers</a:t>
            </a:r>
            <a:r>
              <a:rPr b="0" lang="en-US" sz="1800" spc="-1" strike="noStrike" baseline="33000">
                <a:solidFill>
                  <a:srgbClr val="000000"/>
                </a:solidFill>
                <a:latin typeface="DejaVu Sans"/>
                <a:ea typeface="DejaVu Sans"/>
              </a:rPr>
              <a:t>2</a:t>
            </a:r>
            <a:r>
              <a:rPr b="0" lang="en-US" sz="1800" spc="-1" strike="noStrike">
                <a:solidFill>
                  <a:srgbClr val="000000"/>
                </a:solidFill>
                <a:latin typeface="DejaVu Sans"/>
                <a:ea typeface="DejaVu Sans"/>
              </a:rPr>
              <a:t>, but hash based signature schemes suffer from slow speeds and big signature sizes.</a:t>
            </a:r>
            <a:endParaRPr b="0" lang="en-US" sz="1800" spc="-1" strike="noStrike">
              <a:solidFill>
                <a:srgbClr val="000000"/>
              </a:solidFill>
              <a:latin typeface="Arial"/>
            </a:endParaRPr>
          </a:p>
          <a:p>
            <a:pPr>
              <a:lnSpc>
                <a:spcPct val="100000"/>
              </a:lnSpc>
              <a:spcBef>
                <a:spcPts val="360"/>
              </a:spcBef>
            </a:pPr>
            <a:r>
              <a:rPr b="0" lang="en-US" sz="1800" spc="-1" strike="noStrike">
                <a:solidFill>
                  <a:srgbClr val="000000"/>
                </a:solidFill>
                <a:latin typeface="DejaVu Sans"/>
                <a:ea typeface="DejaVu Sans"/>
              </a:rPr>
              <a:t>What are the implications?</a:t>
            </a:r>
            <a:endParaRPr b="0" lang="en-US" sz="1800" spc="-1" strike="noStrike">
              <a:solidFill>
                <a:srgbClr val="000000"/>
              </a:solidFill>
              <a:latin typeface="Arial"/>
            </a:endParaRPr>
          </a:p>
          <a:p>
            <a:pPr marL="1951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CMSS9"/>
              </a:rPr>
              <a:t>Can decentralized identity management work in a post-quantum </a:t>
            </a:r>
            <a:r>
              <a:rPr b="0" lang="en-US" sz="1800" spc="-1" strike="noStrike">
                <a:solidFill>
                  <a:srgbClr val="000000"/>
                </a:solidFill>
                <a:latin typeface="DejaVu Sans"/>
                <a:ea typeface="DejaVu Sans"/>
              </a:rPr>
              <a:t>World?</a:t>
            </a:r>
            <a:endParaRPr b="0" lang="en-US" sz="1800" spc="-1" strike="noStrike">
              <a:solidFill>
                <a:srgbClr val="000000"/>
              </a:solidFill>
              <a:latin typeface="Arial"/>
            </a:endParaRPr>
          </a:p>
          <a:p>
            <a:pPr marL="1951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CMSS9"/>
              </a:rPr>
              <a:t>Can Bitcoins be stolen using quantum computers?</a:t>
            </a:r>
            <a:endParaRPr b="0" lang="en-US" sz="1800" spc="-1" strike="noStrike">
              <a:solidFill>
                <a:srgbClr val="000000"/>
              </a:solidFill>
              <a:latin typeface="Arial"/>
            </a:endParaRPr>
          </a:p>
          <a:p>
            <a:pPr marL="1951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CMSS9"/>
              </a:rPr>
              <a:t>How can we prevent this?</a:t>
            </a:r>
            <a:br>
              <a:rPr sz="1800"/>
            </a:br>
            <a:r>
              <a:rPr b="0" lang="en-US" sz="1800" spc="-1" strike="noStrike">
                <a:solidFill>
                  <a:srgbClr val="000000"/>
                </a:solidFill>
                <a:latin typeface="DejaVu Sans"/>
                <a:ea typeface="DejaVu Sans"/>
              </a:rPr>
              <a:t> </a:t>
            </a: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p:txBody>
      </p:sp>
      <p:sp>
        <p:nvSpPr>
          <p:cNvPr id="278" name="CustomShape 3"/>
          <p:cNvSpPr/>
          <p:nvPr/>
        </p:nvSpPr>
        <p:spPr>
          <a:xfrm>
            <a:off x="402120" y="5166720"/>
            <a:ext cx="11253960" cy="13885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br>
              <a:rPr sz="1800"/>
            </a:br>
            <a:br>
              <a:rPr sz="1800"/>
            </a:br>
            <a:br>
              <a:rPr sz="1800"/>
            </a:br>
            <a:r>
              <a:rPr b="0" lang="en-US" sz="900" spc="-1" strike="noStrike">
                <a:solidFill>
                  <a:srgbClr val="808080"/>
                </a:solidFill>
                <a:latin typeface="DejaVu Sans"/>
                <a:ea typeface="CMSS9"/>
              </a:rPr>
              <a:t>1: D</a:t>
            </a:r>
            <a:r>
              <a:rPr b="0" lang="en-US" sz="900" spc="-1" strike="noStrike">
                <a:solidFill>
                  <a:srgbClr val="808080"/>
                </a:solidFill>
                <a:latin typeface="DejaVu Sans"/>
                <a:ea typeface="Arial Unicode MS"/>
              </a:rPr>
              <a:t>. J. Bernstein, "Cost analysis of hash collisions: Will quantum computers make SHARCS obsolete," SHARCS, vol. 9, p. 105, 2009. [Online]. Available: </a:t>
            </a:r>
            <a:r>
              <a:rPr b="0" lang="en-US" sz="900" spc="-1" strike="noStrike" u="sng">
                <a:solidFill>
                  <a:srgbClr val="0000ff"/>
                </a:solidFill>
                <a:uFillTx/>
                <a:latin typeface="DejaVu Sans"/>
                <a:ea typeface="Arial Unicode MS"/>
                <a:hlinkClick r:id="rId1"/>
              </a:rPr>
              <a:t>https://cr.yp.to/hash/collisioncost-20090517.pdf</a:t>
            </a:r>
            <a:br>
              <a:rPr sz="1800"/>
            </a:br>
            <a:r>
              <a:rPr b="0" lang="en-US" sz="900" spc="-1" strike="noStrike">
                <a:solidFill>
                  <a:srgbClr val="808080"/>
                </a:solidFill>
                <a:latin typeface="DejaVu Sans"/>
                <a:ea typeface="Arial Unicode MS"/>
              </a:rPr>
              <a:t>2: P. W. Shor, </a:t>
            </a:r>
            <a:r>
              <a:rPr b="0" lang="en-US" sz="900" spc="-1" strike="noStrike">
                <a:solidFill>
                  <a:srgbClr val="808080"/>
                </a:solidFill>
                <a:latin typeface="DejaVu Sans"/>
                <a:ea typeface="DejaVu Sans"/>
              </a:rPr>
              <a:t>"Polynomial-Time Algorithms for Prime Factorization and Discrete Logarithms on a Quantum Computer," SIAM J. Comput., vol. 26, no. 5, p. 1484{1509, Oct. 1997. [Online]. Available: </a:t>
            </a:r>
            <a:r>
              <a:rPr b="0" lang="en-US" sz="900" spc="-1" strike="noStrike" u="sng">
                <a:solidFill>
                  <a:srgbClr val="0000ff"/>
                </a:solidFill>
                <a:uFillTx/>
                <a:latin typeface="DejaVu Sans"/>
                <a:ea typeface="DejaVu Sans"/>
                <a:hlinkClick r:id="rId2"/>
              </a:rPr>
              <a:t>https://doi.org/10.1137/S0097539795293172</a:t>
            </a:r>
            <a:endParaRPr b="0" lang="en-US"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9" name="CustomShape 1"/>
          <p:cNvSpPr/>
          <p:nvPr/>
        </p:nvSpPr>
        <p:spPr>
          <a:xfrm>
            <a:off x="335520" y="764640"/>
            <a:ext cx="10748520" cy="4993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Can decentralized identity management work in a post-quantum world?</a:t>
            </a:r>
            <a:endParaRPr b="0" lang="en-US" sz="2400" spc="-1" strike="noStrike">
              <a:solidFill>
                <a:srgbClr val="000000"/>
              </a:solidFill>
              <a:latin typeface="Arial"/>
            </a:endParaRPr>
          </a:p>
        </p:txBody>
      </p:sp>
      <p:sp>
        <p:nvSpPr>
          <p:cNvPr id="280" name="CustomShape 2"/>
          <p:cNvSpPr/>
          <p:nvPr/>
        </p:nvSpPr>
        <p:spPr>
          <a:xfrm>
            <a:off x="335520" y="1268640"/>
            <a:ext cx="10748520" cy="5036040"/>
          </a:xfrm>
          <a:prstGeom prst="rect">
            <a:avLst/>
          </a:prstGeom>
          <a:noFill/>
          <a:ln w="0">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pPr>
            <a:r>
              <a:rPr b="0" lang="en-US" sz="1800" spc="-1" strike="noStrike">
                <a:solidFill>
                  <a:srgbClr val="000000"/>
                </a:solidFill>
                <a:latin typeface="DejaVu Sans"/>
                <a:ea typeface="CMSS9"/>
              </a:rPr>
              <a:t>The fact that Bitcoin addresses are </a:t>
            </a:r>
            <a:r>
              <a:rPr b="0" lang="en-US" sz="1800" spc="-1" strike="noStrike">
                <a:solidFill>
                  <a:srgbClr val="000000"/>
                </a:solidFill>
                <a:latin typeface="DejaVu Sans"/>
                <a:ea typeface="CMSSI9"/>
              </a:rPr>
              <a:t>hashed </a:t>
            </a:r>
            <a:r>
              <a:rPr b="0" lang="en-US" sz="1800" spc="-1" strike="noStrike">
                <a:solidFill>
                  <a:srgbClr val="000000"/>
                </a:solidFill>
                <a:latin typeface="DejaVu Sans"/>
                <a:ea typeface="CMSS9"/>
              </a:rPr>
              <a:t>public keys gives them some </a:t>
            </a:r>
            <a:r>
              <a:rPr b="0" lang="en-US" sz="1800" spc="-1" strike="noStrike">
                <a:solidFill>
                  <a:srgbClr val="000000"/>
                </a:solidFill>
                <a:latin typeface="DejaVu Sans"/>
                <a:ea typeface="DejaVu Sans"/>
              </a:rPr>
              <a:t>degree of resistance against quantum computer attacks.</a:t>
            </a:r>
            <a:endParaRPr b="0" lang="en-US" sz="1800" spc="-1" strike="noStrike">
              <a:solidFill>
                <a:srgbClr val="000000"/>
              </a:solidFill>
              <a:latin typeface="Arial"/>
            </a:endParaRPr>
          </a:p>
          <a:p>
            <a:pPr marL="1951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CMSS9"/>
              </a:rPr>
              <a:t>Hashing itself is not broken by quantum computers</a:t>
            </a:r>
            <a:endParaRPr b="0" lang="en-US" sz="1800" spc="-1" strike="noStrike">
              <a:solidFill>
                <a:srgbClr val="000000"/>
              </a:solidFill>
              <a:latin typeface="Arial"/>
            </a:endParaRPr>
          </a:p>
          <a:p>
            <a:pPr marL="1951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CMSS9"/>
              </a:rPr>
              <a:t>As long as only the hashed public key of a bitcoin address is </a:t>
            </a:r>
            <a:r>
              <a:rPr b="0" lang="en-US" sz="1800" spc="-1" strike="noStrike">
                <a:solidFill>
                  <a:srgbClr val="000000"/>
                </a:solidFill>
                <a:latin typeface="DejaVu Sans"/>
                <a:ea typeface="DejaVu Sans"/>
              </a:rPr>
              <a:t>known, it is computationally infeasible to calculate the private key and nothing can be stolen</a:t>
            </a:r>
            <a:endParaRPr b="0" lang="en-US" sz="1800" spc="-1" strike="noStrike">
              <a:solidFill>
                <a:srgbClr val="000000"/>
              </a:solidFill>
              <a:latin typeface="Arial"/>
            </a:endParaRPr>
          </a:p>
          <a:p>
            <a:pPr marL="1951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CMSS9"/>
              </a:rPr>
              <a:t>As long as quantum computers take longer to break a public key </a:t>
            </a:r>
            <a:r>
              <a:rPr b="0" lang="en-US" sz="1800" spc="-1" strike="noStrike">
                <a:solidFill>
                  <a:srgbClr val="000000"/>
                </a:solidFill>
                <a:latin typeface="DejaVu Sans"/>
                <a:ea typeface="DejaVu Sans"/>
              </a:rPr>
              <a:t>than it takes for a bitcoin transaction to be confirmed, the system remains usable, as long as public keys are never reused</a:t>
            </a:r>
            <a:endParaRPr b="0" lang="en-US" sz="1800" spc="-1" strike="noStrike">
              <a:solidFill>
                <a:srgbClr val="000000"/>
              </a:solidFill>
              <a:latin typeface="Arial"/>
            </a:endParaRPr>
          </a:p>
          <a:p>
            <a:pPr>
              <a:lnSpc>
                <a:spcPct val="100000"/>
              </a:lnSpc>
              <a:spcBef>
                <a:spcPts val="360"/>
              </a:spcBef>
            </a:pPr>
            <a:br>
              <a:rPr sz="1800"/>
            </a:br>
            <a:r>
              <a:rPr b="1" lang="en-US" sz="1800" spc="-1" strike="noStrike">
                <a:solidFill>
                  <a:srgbClr val="000000"/>
                </a:solidFill>
                <a:latin typeface="DejaVu Sans"/>
                <a:ea typeface="DejaVu Sans"/>
              </a:rPr>
              <a:t>In today's Bitcoin, address reuse is considered bad hygiene. In a post-quantum world, it will get your funds stolen.</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1" name="CustomShape 1"/>
          <p:cNvSpPr/>
          <p:nvPr/>
        </p:nvSpPr>
        <p:spPr>
          <a:xfrm>
            <a:off x="335520" y="764640"/>
            <a:ext cx="10748160" cy="498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Further Resources</a:t>
            </a:r>
            <a:endParaRPr b="0" lang="en-US" sz="2400" spc="-1" strike="noStrike">
              <a:solidFill>
                <a:srgbClr val="000000"/>
              </a:solidFill>
              <a:latin typeface="Arial"/>
            </a:endParaRPr>
          </a:p>
        </p:txBody>
      </p:sp>
      <p:sp>
        <p:nvSpPr>
          <p:cNvPr id="282" name="CustomShape 2"/>
          <p:cNvSpPr/>
          <p:nvPr/>
        </p:nvSpPr>
        <p:spPr>
          <a:xfrm>
            <a:off x="335520" y="1268640"/>
            <a:ext cx="10748160" cy="5035680"/>
          </a:xfrm>
          <a:prstGeom prst="rect">
            <a:avLst/>
          </a:prstGeom>
          <a:noFill/>
          <a:ln w="0">
            <a:noFill/>
          </a:ln>
        </p:spPr>
        <p:style>
          <a:lnRef idx="0"/>
          <a:fillRef idx="0"/>
          <a:effectRef idx="0"/>
          <a:fontRef idx="minor"/>
        </p:style>
        <p:txBody>
          <a:bodyPr lIns="90000" rIns="90000" tIns="45000" bIns="45000" anchor="ctr">
            <a:noAutofit/>
          </a:bodyPr>
          <a:p>
            <a:pPr marL="1951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Bitcoin Whitepaper – </a:t>
            </a:r>
            <a:r>
              <a:rPr b="0" lang="en-US" sz="1800" spc="-1" strike="noStrike" u="sng">
                <a:solidFill>
                  <a:srgbClr val="0000ff"/>
                </a:solidFill>
                <a:uFillTx/>
                <a:latin typeface="DejaVu Sans"/>
                <a:ea typeface="DejaVu Sans"/>
                <a:hlinkClick r:id="rId1"/>
              </a:rPr>
              <a:t>Link</a:t>
            </a:r>
            <a:endParaRPr b="0" lang="en-US" sz="1800" spc="-1" strike="noStrike">
              <a:solidFill>
                <a:srgbClr val="000000"/>
              </a:solidFill>
              <a:latin typeface="Arial"/>
            </a:endParaRPr>
          </a:p>
          <a:p>
            <a:pPr marL="1951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Ethereum Whitepaper – </a:t>
            </a:r>
            <a:r>
              <a:rPr b="0" lang="en-US" sz="1800" spc="-1" strike="noStrike" u="sng">
                <a:solidFill>
                  <a:srgbClr val="0000ff"/>
                </a:solidFill>
                <a:uFillTx/>
                <a:latin typeface="DejaVu Sans"/>
                <a:ea typeface="DejaVu Sans"/>
                <a:hlinkClick r:id="rId2"/>
              </a:rPr>
              <a:t>Link</a:t>
            </a:r>
            <a:r>
              <a:rPr b="0" lang="en-US" sz="1800" spc="-1" strike="noStrike">
                <a:solidFill>
                  <a:srgbClr val="000000"/>
                </a:solidFill>
                <a:latin typeface="DejaVu Sans"/>
                <a:ea typeface="DejaVu Sans"/>
              </a:rPr>
              <a:t> </a:t>
            </a:r>
            <a:endParaRPr b="0" lang="en-US" sz="1800" spc="-1" strike="noStrike">
              <a:solidFill>
                <a:srgbClr val="000000"/>
              </a:solidFill>
              <a:latin typeface="Arial"/>
            </a:endParaRPr>
          </a:p>
          <a:p>
            <a:pPr marL="1951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Blockchain für Entwickler – Grundlagen, Programmierung, Anwendung – </a:t>
            </a:r>
            <a:r>
              <a:rPr b="0" lang="en-US" sz="1800" spc="-1" strike="noStrike" u="sng">
                <a:solidFill>
                  <a:srgbClr val="0000ff"/>
                </a:solidFill>
                <a:uFillTx/>
                <a:latin typeface="DejaVu Sans"/>
                <a:ea typeface="DejaVu Sans"/>
                <a:hlinkClick r:id="rId3"/>
              </a:rPr>
              <a:t>Link</a:t>
            </a:r>
            <a:r>
              <a:rPr b="0" lang="en-US" sz="1800" spc="-1" strike="noStrike">
                <a:solidFill>
                  <a:srgbClr val="000000"/>
                </a:solidFill>
                <a:latin typeface="DejaVu Sans"/>
                <a:ea typeface="DejaVu Sans"/>
              </a:rPr>
              <a:t> </a:t>
            </a:r>
            <a:endParaRPr b="0" lang="en-US" sz="1800" spc="-1" strike="noStrike">
              <a:solidFill>
                <a:srgbClr val="000000"/>
              </a:solidFill>
              <a:latin typeface="Arial"/>
            </a:endParaRPr>
          </a:p>
          <a:p>
            <a:pPr marL="1951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Architecture for Blockchain Applications – </a:t>
            </a:r>
            <a:r>
              <a:rPr b="0" lang="en-US" sz="1800" spc="-1" strike="noStrike" u="sng">
                <a:solidFill>
                  <a:srgbClr val="0000ff"/>
                </a:solidFill>
                <a:uFillTx/>
                <a:latin typeface="DejaVu Sans"/>
                <a:ea typeface="DejaVu Sans"/>
                <a:hlinkClick r:id="rId4"/>
              </a:rPr>
              <a:t>Link</a:t>
            </a:r>
            <a:r>
              <a:rPr b="0" lang="en-US" sz="1800" spc="-1" strike="noStrike">
                <a:solidFill>
                  <a:srgbClr val="000000"/>
                </a:solidFill>
                <a:latin typeface="DejaVu Sans"/>
                <a:ea typeface="DejaVu Sans"/>
              </a:rPr>
              <a:t> </a:t>
            </a:r>
            <a:endParaRPr b="0" lang="en-US" sz="1800" spc="-1" strike="noStrike">
              <a:solidFill>
                <a:srgbClr val="000000"/>
              </a:solidFill>
              <a:latin typeface="Arial"/>
            </a:endParaRPr>
          </a:p>
          <a:p>
            <a:pPr marL="1951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The Path to Self-Sovereign Identity – </a:t>
            </a:r>
            <a:r>
              <a:rPr b="0" lang="en-US" sz="1800" spc="-1" strike="noStrike" u="sng">
                <a:solidFill>
                  <a:srgbClr val="0000ff"/>
                </a:solidFill>
                <a:uFillTx/>
                <a:latin typeface="DejaVu Sans"/>
                <a:ea typeface="DejaVu Sans"/>
                <a:hlinkClick r:id="rId5"/>
              </a:rPr>
              <a:t>Link</a:t>
            </a:r>
            <a:r>
              <a:rPr b="0" lang="en-US" sz="1800" spc="-1" strike="noStrike">
                <a:solidFill>
                  <a:srgbClr val="000000"/>
                </a:solidFill>
                <a:latin typeface="DejaVu Sans"/>
                <a:ea typeface="DejaVu Sans"/>
              </a:rPr>
              <a:t> </a:t>
            </a:r>
            <a:endParaRPr b="0" lang="en-US" sz="1800" spc="-1" strike="noStrike">
              <a:solidFill>
                <a:srgbClr val="000000"/>
              </a:solidFill>
              <a:latin typeface="Arial"/>
            </a:endParaRPr>
          </a:p>
          <a:p>
            <a:pPr marL="1951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A Review on Consensus Algorithm of Blockchain – </a:t>
            </a:r>
            <a:r>
              <a:rPr b="0" lang="en-US" sz="1800" spc="-1" strike="noStrike" u="sng">
                <a:solidFill>
                  <a:srgbClr val="0000ff"/>
                </a:solidFill>
                <a:uFillTx/>
                <a:latin typeface="DejaVu Sans"/>
                <a:ea typeface="DejaVu Sans"/>
                <a:hlinkClick r:id="rId6"/>
              </a:rPr>
              <a:t>Link</a:t>
            </a:r>
            <a:r>
              <a:rPr b="0" lang="en-US" sz="1800" spc="-1" strike="noStrike">
                <a:solidFill>
                  <a:srgbClr val="000000"/>
                </a:solidFill>
                <a:latin typeface="DejaVu Sans"/>
                <a:ea typeface="DejaVu Sans"/>
              </a:rPr>
              <a:t> </a:t>
            </a:r>
            <a:endParaRPr b="0" lang="en-US" sz="1800" spc="-1" strike="noStrike">
              <a:solidFill>
                <a:srgbClr val="000000"/>
              </a:solidFill>
              <a:latin typeface="Arial"/>
            </a:endParaRPr>
          </a:p>
          <a:p>
            <a:pPr marL="1951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Blockchain Consensus Protocols in the Wild – </a:t>
            </a:r>
            <a:r>
              <a:rPr b="0" lang="en-US" sz="1800" spc="-1" strike="noStrike" u="sng">
                <a:solidFill>
                  <a:srgbClr val="0000ff"/>
                </a:solidFill>
                <a:uFillTx/>
                <a:latin typeface="DejaVu Sans"/>
                <a:ea typeface="DejaVu Sans"/>
                <a:hlinkClick r:id="rId7"/>
              </a:rPr>
              <a:t>Link</a:t>
            </a:r>
            <a:r>
              <a:rPr b="0" lang="en-US" sz="1800" spc="-1" strike="noStrike">
                <a:solidFill>
                  <a:srgbClr val="000000"/>
                </a:solidFill>
                <a:latin typeface="DejaVu Sans"/>
                <a:ea typeface="DejaVu Sans"/>
              </a:rPr>
              <a:t> </a:t>
            </a:r>
            <a:endParaRPr b="0" lang="en-US" sz="1800" spc="-1" strike="noStrike">
              <a:solidFill>
                <a:srgbClr val="000000"/>
              </a:solidFill>
              <a:latin typeface="Arial"/>
            </a:endParaRPr>
          </a:p>
          <a:p>
            <a:pPr marL="1951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Ethereum for Developers – </a:t>
            </a:r>
            <a:r>
              <a:rPr b="0" lang="en-US" sz="1800" spc="-1" strike="noStrike" u="sng">
                <a:solidFill>
                  <a:srgbClr val="0000ff"/>
                </a:solidFill>
                <a:uFillTx/>
                <a:latin typeface="DejaVu Sans"/>
                <a:ea typeface="DejaVu Sans"/>
                <a:hlinkClick r:id="rId8"/>
              </a:rPr>
              <a:t>Link</a:t>
            </a:r>
            <a:r>
              <a:rPr b="0" lang="en-US" sz="1800" spc="-1" strike="noStrike">
                <a:solidFill>
                  <a:srgbClr val="000000"/>
                </a:solidFill>
                <a:latin typeface="DejaVu Sans"/>
                <a:ea typeface="DejaVu Sans"/>
              </a:rPr>
              <a:t> </a:t>
            </a:r>
            <a:endParaRPr b="0" lang="en-US" sz="1800" spc="-1" strike="noStrike">
              <a:solidFill>
                <a:srgbClr val="000000"/>
              </a:solidFill>
              <a:latin typeface="Arial"/>
            </a:endParaRPr>
          </a:p>
          <a:p>
            <a:pPr marL="1951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Blockchain-based Systems Engineering – TU Munich – </a:t>
            </a:r>
            <a:r>
              <a:rPr b="0" lang="en-US" sz="1800" spc="-1" strike="noStrike" u="sng">
                <a:solidFill>
                  <a:srgbClr val="0000ff"/>
                </a:solidFill>
                <a:uFillTx/>
                <a:latin typeface="DejaVu Sans"/>
                <a:ea typeface="DejaVu Sans"/>
                <a:hlinkClick r:id="rId9"/>
              </a:rPr>
              <a:t>Link</a:t>
            </a:r>
            <a:r>
              <a:rPr b="0" lang="en-US" sz="1800" spc="-1" strike="noStrike">
                <a:solidFill>
                  <a:srgbClr val="000000"/>
                </a:solidFill>
                <a:latin typeface="DejaVu Sans"/>
                <a:ea typeface="DejaVu Sans"/>
              </a:rPr>
              <a:t> </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3" name="CustomShape 24"/>
          <p:cNvSpPr/>
          <p:nvPr/>
        </p:nvSpPr>
        <p:spPr>
          <a:xfrm>
            <a:off x="335520" y="4406760"/>
            <a:ext cx="10727280" cy="13363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3000" spc="-1" strike="noStrike" cap="all">
                <a:solidFill>
                  <a:srgbClr val="008c4f"/>
                </a:solidFill>
                <a:latin typeface="Arial Unicode MS"/>
                <a:ea typeface="DejaVu Sans"/>
              </a:rPr>
              <a:t>Exercise E07</a:t>
            </a:r>
            <a:endParaRPr b="0" lang="en-US" sz="3000" spc="-1" strike="noStrike">
              <a:solidFill>
                <a:srgbClr val="000000"/>
              </a:solidFill>
              <a:latin typeface="Arial"/>
            </a:endParaRPr>
          </a:p>
        </p:txBody>
      </p:sp>
      <p:sp>
        <p:nvSpPr>
          <p:cNvPr id="284" name="CustomShape 25"/>
          <p:cNvSpPr/>
          <p:nvPr/>
        </p:nvSpPr>
        <p:spPr>
          <a:xfrm>
            <a:off x="335520" y="2906640"/>
            <a:ext cx="10727280" cy="14742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8" name="CustomShape 1"/>
          <p:cNvSpPr/>
          <p:nvPr/>
        </p:nvSpPr>
        <p:spPr>
          <a:xfrm>
            <a:off x="335520" y="4406760"/>
            <a:ext cx="10748160" cy="13572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3000" spc="-1" strike="noStrike" cap="all">
                <a:solidFill>
                  <a:srgbClr val="008c4f"/>
                </a:solidFill>
                <a:latin typeface="DejaVu Sans"/>
                <a:ea typeface="DejaVu Sans"/>
              </a:rPr>
              <a:t>Introduction and History</a:t>
            </a:r>
            <a:endParaRPr b="0" lang="en-US" sz="3000" spc="-1" strike="noStrike">
              <a:solidFill>
                <a:srgbClr val="000000"/>
              </a:solidFill>
              <a:latin typeface="Arial"/>
            </a:endParaRPr>
          </a:p>
        </p:txBody>
      </p:sp>
      <p:sp>
        <p:nvSpPr>
          <p:cNvPr id="69" name="CustomShape 2"/>
          <p:cNvSpPr/>
          <p:nvPr/>
        </p:nvSpPr>
        <p:spPr>
          <a:xfrm>
            <a:off x="335520" y="2906640"/>
            <a:ext cx="10748160" cy="14950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7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5" name="CustomShape 26"/>
          <p:cNvSpPr/>
          <p:nvPr/>
        </p:nvSpPr>
        <p:spPr>
          <a:xfrm>
            <a:off x="335520" y="764640"/>
            <a:ext cx="10727640" cy="4784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Exercise E07</a:t>
            </a:r>
            <a:endParaRPr b="0" lang="en-US" sz="2400" spc="-1" strike="noStrike">
              <a:solidFill>
                <a:srgbClr val="000000"/>
              </a:solidFill>
              <a:latin typeface="Arial"/>
            </a:endParaRPr>
          </a:p>
        </p:txBody>
      </p:sp>
      <p:sp>
        <p:nvSpPr>
          <p:cNvPr id="286" name="CustomShape 27"/>
          <p:cNvSpPr/>
          <p:nvPr/>
        </p:nvSpPr>
        <p:spPr>
          <a:xfrm>
            <a:off x="335520" y="1268280"/>
            <a:ext cx="3271320" cy="501516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r>
              <a:rPr b="0" lang="en-US" sz="1800" spc="-1" strike="noStrike">
                <a:solidFill>
                  <a:srgbClr val="000000"/>
                </a:solidFill>
                <a:latin typeface="Arial"/>
                <a:ea typeface="DejaVu Sans"/>
              </a:rPr>
              <a:t>As we have explained in the beginning of the lecture, we are currently working on developing asynchronous and interactive learning content for the “Limits to Growth” lecture.</a:t>
            </a:r>
            <a:br>
              <a:rPr sz="1800"/>
            </a:br>
            <a:endParaRPr b="0" lang="en-US" sz="1800" spc="-1" strike="noStrike">
              <a:solidFill>
                <a:srgbClr val="000000"/>
              </a:solidFill>
              <a:latin typeface="Arial"/>
            </a:endParaRPr>
          </a:p>
        </p:txBody>
      </p:sp>
      <p:sp>
        <p:nvSpPr>
          <p:cNvPr id="287" name="CustomShape 28"/>
          <p:cNvSpPr/>
          <p:nvPr/>
        </p:nvSpPr>
        <p:spPr>
          <a:xfrm>
            <a:off x="432720" y="1148040"/>
            <a:ext cx="10336680" cy="47736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Evaluating the MOOC Content</a:t>
            </a:r>
            <a:endParaRPr b="0" lang="en-US" sz="2200" spc="-1" strike="noStrike">
              <a:solidFill>
                <a:srgbClr val="000000"/>
              </a:solidFill>
              <a:latin typeface="Arial"/>
            </a:endParaRPr>
          </a:p>
        </p:txBody>
      </p:sp>
      <p:pic>
        <p:nvPicPr>
          <p:cNvPr id="288" name="Grafik 3" descr=""/>
          <p:cNvPicPr/>
          <p:nvPr/>
        </p:nvPicPr>
        <p:blipFill>
          <a:blip r:embed="rId1"/>
          <a:srcRect l="0" t="9605" r="0" b="0"/>
          <a:stretch/>
        </p:blipFill>
        <p:spPr>
          <a:xfrm>
            <a:off x="3937680" y="1626840"/>
            <a:ext cx="7250040" cy="4929840"/>
          </a:xfrm>
          <a:prstGeom prst="rect">
            <a:avLst/>
          </a:prstGeom>
          <a:ln w="0">
            <a:noFill/>
          </a:ln>
        </p:spPr>
      </p:pic>
    </p:spTree>
  </p:cSld>
  <mc:AlternateContent>
    <mc:Choice Requires="p14">
      <p:transition spd="slow" p14:dur="2000"/>
    </mc:Choice>
    <mc:Fallback>
      <p:transition spd="slow"/>
    </mc:Fallback>
  </mc:AlternateContent>
</p:sld>
</file>

<file path=ppt/slides/slide7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9" name="CustomShape 29"/>
          <p:cNvSpPr/>
          <p:nvPr/>
        </p:nvSpPr>
        <p:spPr>
          <a:xfrm>
            <a:off x="335520" y="764640"/>
            <a:ext cx="10727640" cy="4784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Exercise E07</a:t>
            </a:r>
            <a:endParaRPr b="0" lang="en-US" sz="2400" spc="-1" strike="noStrike">
              <a:solidFill>
                <a:srgbClr val="000000"/>
              </a:solidFill>
              <a:latin typeface="Arial"/>
            </a:endParaRPr>
          </a:p>
        </p:txBody>
      </p:sp>
      <p:sp>
        <p:nvSpPr>
          <p:cNvPr id="290" name="CustomShape 30"/>
          <p:cNvSpPr/>
          <p:nvPr/>
        </p:nvSpPr>
        <p:spPr>
          <a:xfrm>
            <a:off x="335520" y="1268280"/>
            <a:ext cx="10727640" cy="501516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r>
              <a:rPr b="0" lang="en-US" sz="1800" spc="-1" strike="noStrike">
                <a:solidFill>
                  <a:srgbClr val="000000"/>
                </a:solidFill>
                <a:latin typeface="Arial"/>
                <a:ea typeface="DejaVu Sans"/>
              </a:rPr>
              <a:t>As we have explained in the beginning of the lecture, we are currently working on developing asynchronous and interactive learning content for the “Limits to Growth” lecture.</a:t>
            </a:r>
            <a:br>
              <a:rPr sz="1800"/>
            </a:br>
            <a:r>
              <a:rPr b="0" lang="en-US" sz="1800" spc="-1" strike="noStrike">
                <a:solidFill>
                  <a:srgbClr val="000000"/>
                </a:solidFill>
                <a:latin typeface="Arial"/>
                <a:ea typeface="DejaVu Sans"/>
              </a:rPr>
              <a:t> </a:t>
            </a:r>
            <a:endParaRPr b="0" lang="en-US" sz="1800" spc="-1" strike="noStrike">
              <a:solidFill>
                <a:srgbClr val="000000"/>
              </a:solidFill>
              <a:latin typeface="Arial"/>
            </a:endParaRPr>
          </a:p>
          <a:p>
            <a:pPr marL="343080" indent="-343080">
              <a:lnSpc>
                <a:spcPct val="100000"/>
              </a:lnSpc>
              <a:buClr>
                <a:srgbClr val="000000"/>
              </a:buClr>
              <a:buFont typeface="Arial"/>
              <a:buAutoNum type="arabicPeriod"/>
            </a:pPr>
            <a:r>
              <a:rPr b="0" lang="en-US" sz="1800" spc="-1" strike="noStrike">
                <a:solidFill>
                  <a:srgbClr val="000000"/>
                </a:solidFill>
                <a:latin typeface="Arial"/>
                <a:ea typeface="DejaVu Sans"/>
              </a:rPr>
              <a:t>Work through the whole lesson on “Sustainable Everyday Practices </a:t>
            </a:r>
            <a:r>
              <a:rPr b="1" lang="en-US" sz="1800" spc="-1" strike="noStrike">
                <a:solidFill>
                  <a:srgbClr val="000000"/>
                </a:solidFill>
                <a:latin typeface="Arial"/>
                <a:ea typeface="DejaVu Sans"/>
              </a:rPr>
              <a:t>and</a:t>
            </a:r>
            <a:r>
              <a:rPr b="0" lang="en-US" sz="1800" spc="-1" strike="noStrike">
                <a:solidFill>
                  <a:srgbClr val="000000"/>
                </a:solidFill>
                <a:latin typeface="Arial"/>
                <a:ea typeface="DejaVu Sans"/>
              </a:rPr>
              <a:t> Foodsharing” </a:t>
            </a:r>
            <a:endParaRPr b="0" lang="en-US" sz="1800" spc="-1" strike="noStrike">
              <a:solidFill>
                <a:srgbClr val="000000"/>
              </a:solidFill>
              <a:latin typeface="Arial"/>
            </a:endParaRPr>
          </a:p>
          <a:p>
            <a:pPr marL="1170000" indent="-285840">
              <a:lnSpc>
                <a:spcPct val="100000"/>
              </a:lnSpc>
              <a:buClr>
                <a:srgbClr val="000000"/>
              </a:buClr>
              <a:buFont typeface="Symbol"/>
              <a:buChar char="-"/>
            </a:pPr>
            <a:r>
              <a:rPr b="0" lang="en-US" sz="1800" spc="-1" strike="noStrike">
                <a:solidFill>
                  <a:srgbClr val="000000"/>
                </a:solidFill>
                <a:latin typeface="Arial"/>
                <a:ea typeface="DejaVu Sans"/>
              </a:rPr>
              <a:t>Go to the website (</a:t>
            </a:r>
            <a:r>
              <a:rPr b="0" lang="en-US" sz="1800" spc="-1" strike="noStrike" u="sng">
                <a:solidFill>
                  <a:srgbClr val="0000ff"/>
                </a:solidFill>
                <a:uFillTx/>
                <a:latin typeface="Arial"/>
                <a:ea typeface="DejaVu Sans"/>
                <a:hlinkClick r:id="rId1"/>
              </a:rPr>
              <a:t>Link</a:t>
            </a:r>
            <a:r>
              <a:rPr b="0" lang="en-US" sz="1800" spc="-1" strike="noStrike">
                <a:solidFill>
                  <a:srgbClr val="000000"/>
                </a:solidFill>
                <a:latin typeface="Arial"/>
                <a:ea typeface="DejaVu Sans"/>
              </a:rPr>
              <a:t>).</a:t>
            </a:r>
            <a:endParaRPr b="0" lang="en-US" sz="1800" spc="-1" strike="noStrike">
              <a:solidFill>
                <a:srgbClr val="000000"/>
              </a:solidFill>
              <a:latin typeface="Arial"/>
            </a:endParaRPr>
          </a:p>
          <a:p>
            <a:pPr marL="1170000" indent="-285840">
              <a:lnSpc>
                <a:spcPct val="100000"/>
              </a:lnSpc>
              <a:buClr>
                <a:srgbClr val="000000"/>
              </a:buClr>
              <a:buFont typeface="Symbol"/>
              <a:buChar char="-"/>
            </a:pPr>
            <a:r>
              <a:rPr b="0" lang="en-US" sz="1800" spc="-1" strike="noStrike">
                <a:solidFill>
                  <a:srgbClr val="000000"/>
                </a:solidFill>
                <a:latin typeface="Arial"/>
                <a:ea typeface="DejaVu Sans"/>
              </a:rPr>
              <a:t>Read all the texts, watch the videos and answers the assessment questions.</a:t>
            </a:r>
            <a:br>
              <a:rPr sz="1800"/>
            </a:br>
            <a:r>
              <a:rPr b="0" lang="de-DE" sz="1800" spc="-1" strike="noStrike">
                <a:solidFill>
                  <a:srgbClr val="000000"/>
                </a:solidFill>
                <a:latin typeface="Arial"/>
                <a:ea typeface="DejaVu Sans"/>
              </a:rPr>
              <a:t> </a:t>
            </a:r>
            <a:endParaRPr b="0" lang="en-US" sz="1800" spc="-1" strike="noStrike">
              <a:solidFill>
                <a:srgbClr val="000000"/>
              </a:solidFill>
              <a:latin typeface="Arial"/>
            </a:endParaRPr>
          </a:p>
          <a:p>
            <a:pPr>
              <a:lnSpc>
                <a:spcPct val="100000"/>
              </a:lnSpc>
            </a:pPr>
            <a:r>
              <a:rPr b="0" lang="en-US" sz="1800" spc="-1" strike="noStrike">
                <a:solidFill>
                  <a:srgbClr val="000000"/>
                </a:solidFill>
                <a:latin typeface="Arial"/>
                <a:ea typeface="DejaVu Sans"/>
              </a:rPr>
              <a:t>2.   After you completed the online lesson, please answer the following questions:</a:t>
            </a:r>
            <a:endParaRPr b="0" lang="en-US" sz="1800" spc="-1" strike="noStrike">
              <a:solidFill>
                <a:srgbClr val="000000"/>
              </a:solidFill>
              <a:latin typeface="Arial"/>
            </a:endParaRPr>
          </a:p>
          <a:p>
            <a:pPr lvl="1" marL="1170000" indent="-285840">
              <a:lnSpc>
                <a:spcPct val="100000"/>
              </a:lnSpc>
              <a:buClr>
                <a:srgbClr val="000000"/>
              </a:buClr>
              <a:buFont typeface="Symbol"/>
              <a:buChar char="-"/>
            </a:pPr>
            <a:r>
              <a:rPr b="0" lang="en-US" sz="1800" spc="-1" strike="noStrike">
                <a:solidFill>
                  <a:srgbClr val="000000"/>
                </a:solidFill>
                <a:latin typeface="Arial"/>
                <a:ea typeface="DejaVu Sans"/>
              </a:rPr>
              <a:t>What did you like about the MOOC content?</a:t>
            </a:r>
            <a:endParaRPr b="0" lang="en-US" sz="1800" spc="-1" strike="noStrike">
              <a:solidFill>
                <a:srgbClr val="000000"/>
              </a:solidFill>
              <a:latin typeface="Arial"/>
            </a:endParaRPr>
          </a:p>
          <a:p>
            <a:pPr lvl="1" marL="1170000" indent="-285840">
              <a:lnSpc>
                <a:spcPct val="100000"/>
              </a:lnSpc>
              <a:buClr>
                <a:srgbClr val="000000"/>
              </a:buClr>
              <a:buFont typeface="Symbol"/>
              <a:buChar char="-"/>
            </a:pPr>
            <a:r>
              <a:rPr b="0" lang="en-US" sz="1800" spc="-1" strike="noStrike">
                <a:solidFill>
                  <a:srgbClr val="000000"/>
                </a:solidFill>
                <a:latin typeface="Arial"/>
                <a:ea typeface="DejaVu Sans"/>
              </a:rPr>
              <a:t>Which parts of the MOOC content did you not like?</a:t>
            </a:r>
            <a:endParaRPr b="0" lang="en-US" sz="1800" spc="-1" strike="noStrike">
              <a:solidFill>
                <a:srgbClr val="000000"/>
              </a:solidFill>
              <a:latin typeface="Arial"/>
            </a:endParaRPr>
          </a:p>
          <a:p>
            <a:pPr lvl="1" marL="1170000" indent="-285840">
              <a:lnSpc>
                <a:spcPct val="100000"/>
              </a:lnSpc>
              <a:buClr>
                <a:srgbClr val="000000"/>
              </a:buClr>
              <a:buFont typeface="Symbol"/>
              <a:buChar char="-"/>
            </a:pPr>
            <a:r>
              <a:rPr b="0" lang="en-US" sz="1800" spc="-1" strike="noStrike">
                <a:solidFill>
                  <a:srgbClr val="000000"/>
                </a:solidFill>
                <a:latin typeface="Arial"/>
                <a:ea typeface="DejaVu Sans"/>
              </a:rPr>
              <a:t>Give up to three ways this online learning material could been improved.</a:t>
            </a:r>
            <a:endParaRPr b="0" lang="en-US" sz="1800" spc="-1" strike="noStrike">
              <a:solidFill>
                <a:srgbClr val="000000"/>
              </a:solidFill>
              <a:latin typeface="Arial"/>
            </a:endParaRPr>
          </a:p>
        </p:txBody>
      </p:sp>
      <p:sp>
        <p:nvSpPr>
          <p:cNvPr id="291" name="CustomShape 31"/>
          <p:cNvSpPr/>
          <p:nvPr/>
        </p:nvSpPr>
        <p:spPr>
          <a:xfrm>
            <a:off x="432720" y="1148040"/>
            <a:ext cx="10336680" cy="47736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Evaluating the MOOC Content</a:t>
            </a:r>
            <a:endParaRPr b="0" lang="en-US"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7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2" name="CustomShape 1"/>
          <p:cNvSpPr/>
          <p:nvPr/>
        </p:nvSpPr>
        <p:spPr>
          <a:xfrm>
            <a:off x="335520" y="1268640"/>
            <a:ext cx="10748160" cy="503568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spcBef>
                <a:spcPts val="799"/>
              </a:spcBef>
              <a:tabLst>
                <a:tab algn="l" pos="0"/>
              </a:tabLst>
            </a:pPr>
            <a:r>
              <a:rPr b="1" lang="en-US" sz="4000" spc="-1" strike="noStrike">
                <a:solidFill>
                  <a:srgbClr val="000000"/>
                </a:solidFill>
                <a:latin typeface="DejaVu Sans"/>
                <a:ea typeface="DejaVu Sans"/>
              </a:rPr>
              <a:t>Questions?</a:t>
            </a:r>
            <a:endParaRPr b="0" lang="en-US" sz="4000" spc="-1" strike="noStrike">
              <a:solidFill>
                <a:srgbClr val="000000"/>
              </a:solidFill>
              <a:latin typeface="Arial"/>
            </a:endParaRPr>
          </a:p>
        </p:txBody>
      </p:sp>
      <p:sp>
        <p:nvSpPr>
          <p:cNvPr id="293" name="CustomShape 2"/>
          <p:cNvSpPr/>
          <p:nvPr/>
        </p:nvSpPr>
        <p:spPr>
          <a:xfrm>
            <a:off x="335520" y="764640"/>
            <a:ext cx="10748160" cy="498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0" name="CustomShape 1"/>
          <p:cNvSpPr/>
          <p:nvPr/>
        </p:nvSpPr>
        <p:spPr>
          <a:xfrm>
            <a:off x="335520" y="764640"/>
            <a:ext cx="10748520" cy="4993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History</a:t>
            </a:r>
            <a:endParaRPr b="0" lang="en-US" sz="2400" spc="-1" strike="noStrike">
              <a:solidFill>
                <a:srgbClr val="000000"/>
              </a:solidFill>
              <a:latin typeface="Arial"/>
            </a:endParaRPr>
          </a:p>
        </p:txBody>
      </p:sp>
      <p:sp>
        <p:nvSpPr>
          <p:cNvPr id="71" name="CustomShape 2"/>
          <p:cNvSpPr/>
          <p:nvPr/>
        </p:nvSpPr>
        <p:spPr>
          <a:xfrm>
            <a:off x="263520" y="6411600"/>
            <a:ext cx="900684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Line chart of Bitcoin price to US dollars, by FrankAndProust licensed under </a:t>
            </a:r>
            <a:r>
              <a:rPr b="0" lang="en-US" sz="900" spc="-1" strike="noStrike" u="sng">
                <a:solidFill>
                  <a:srgbClr val="0000ff"/>
                </a:solidFill>
                <a:uFillTx/>
                <a:latin typeface="Roboto"/>
                <a:ea typeface="Roboto"/>
                <a:hlinkClick r:id="rId1"/>
              </a:rPr>
              <a:t>CC0 1.0 Universal Public Domain</a:t>
            </a:r>
            <a:endParaRPr b="0" lang="en-US" sz="900" spc="-1" strike="noStrike">
              <a:solidFill>
                <a:srgbClr val="000000"/>
              </a:solidFill>
              <a:latin typeface="Arial"/>
            </a:endParaRPr>
          </a:p>
        </p:txBody>
      </p:sp>
      <p:pic>
        <p:nvPicPr>
          <p:cNvPr id="72" name="" descr=""/>
          <p:cNvPicPr/>
          <p:nvPr/>
        </p:nvPicPr>
        <p:blipFill>
          <a:blip r:embed="rId2"/>
          <a:stretch/>
        </p:blipFill>
        <p:spPr>
          <a:xfrm>
            <a:off x="360" y="1371600"/>
            <a:ext cx="10634400" cy="4817520"/>
          </a:xfrm>
          <a:prstGeom prst="rect">
            <a:avLst/>
          </a:prstGeom>
          <a:ln w="0">
            <a:noFill/>
          </a:ln>
        </p:spPr>
      </p:pic>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3" name="CustomShape 1"/>
          <p:cNvSpPr/>
          <p:nvPr/>
        </p:nvSpPr>
        <p:spPr>
          <a:xfrm>
            <a:off x="335520" y="764640"/>
            <a:ext cx="10748520" cy="4993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History</a:t>
            </a:r>
            <a:endParaRPr b="0" lang="en-US" sz="2400" spc="-1" strike="noStrike">
              <a:solidFill>
                <a:srgbClr val="000000"/>
              </a:solidFill>
              <a:latin typeface="Arial"/>
            </a:endParaRPr>
          </a:p>
        </p:txBody>
      </p:sp>
      <p:sp>
        <p:nvSpPr>
          <p:cNvPr id="74" name="CustomShape 2"/>
          <p:cNvSpPr/>
          <p:nvPr/>
        </p:nvSpPr>
        <p:spPr>
          <a:xfrm>
            <a:off x="263520" y="6411600"/>
            <a:ext cx="9006840" cy="227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S. Nakamoto, “Bitcoin: A Peer-to-Peer Electronic Cash System,” https://bitcoin.org/bitcoin.pdf</a:t>
            </a:r>
            <a:endParaRPr b="0" lang="en-US" sz="900" spc="-1" strike="noStrike">
              <a:solidFill>
                <a:srgbClr val="000000"/>
              </a:solidFill>
              <a:latin typeface="Arial"/>
            </a:endParaRPr>
          </a:p>
        </p:txBody>
      </p:sp>
      <p:sp>
        <p:nvSpPr>
          <p:cNvPr id="75" name="CustomShape 3"/>
          <p:cNvSpPr/>
          <p:nvPr/>
        </p:nvSpPr>
        <p:spPr>
          <a:xfrm>
            <a:off x="335520" y="1268640"/>
            <a:ext cx="10748520" cy="5036040"/>
          </a:xfrm>
          <a:prstGeom prst="rect">
            <a:avLst/>
          </a:prstGeom>
          <a:noFill/>
          <a:ln w="0">
            <a:solidFill>
              <a:srgbClr val="ffffff"/>
            </a:solidFill>
          </a:ln>
        </p:spPr>
        <p:style>
          <a:lnRef idx="0"/>
          <a:fillRef idx="0"/>
          <a:effectRef idx="0"/>
          <a:fontRef idx="minor"/>
        </p:style>
        <p:txBody>
          <a:bodyPr lIns="90000" rIns="90000" tIns="45000" bIns="45000" anchor="ctr">
            <a:noAutofit/>
          </a:bodyPr>
          <a:p>
            <a:pPr algn="ctr">
              <a:lnSpc>
                <a:spcPct val="100000"/>
              </a:lnSpc>
              <a:spcBef>
                <a:spcPts val="360"/>
              </a:spcBef>
            </a:pPr>
            <a:r>
              <a:rPr b="1" lang="en-US" sz="1800" spc="-1" strike="noStrike">
                <a:solidFill>
                  <a:srgbClr val="000000"/>
                </a:solidFill>
                <a:latin typeface="DejaVu Sans"/>
                <a:ea typeface="DejaVu Sans"/>
              </a:rPr>
              <a:t>Bitcoin: A Peer-to-Peer Electronic Cash System</a:t>
            </a:r>
            <a:endParaRPr b="0" lang="en-US" sz="1800" spc="-1" strike="noStrike">
              <a:solidFill>
                <a:srgbClr val="000000"/>
              </a:solidFill>
              <a:latin typeface="Arial"/>
            </a:endParaRPr>
          </a:p>
          <a:p>
            <a:pPr algn="ctr">
              <a:lnSpc>
                <a:spcPct val="100000"/>
              </a:lnSpc>
              <a:spcBef>
                <a:spcPts val="360"/>
              </a:spcBef>
            </a:pPr>
            <a:endParaRPr b="0" lang="en-US" sz="1800" spc="-1" strike="noStrike">
              <a:solidFill>
                <a:srgbClr val="000000"/>
              </a:solidFill>
              <a:latin typeface="Arial"/>
            </a:endParaRPr>
          </a:p>
          <a:p>
            <a:pPr algn="ctr">
              <a:lnSpc>
                <a:spcPct val="100000"/>
              </a:lnSpc>
              <a:spcBef>
                <a:spcPts val="360"/>
              </a:spcBef>
            </a:pPr>
            <a:r>
              <a:rPr b="0" lang="en-US" sz="1800" spc="-1" strike="noStrike">
                <a:solidFill>
                  <a:srgbClr val="000000"/>
                </a:solidFill>
                <a:latin typeface="DejaVu Sans"/>
                <a:ea typeface="DejaVu Sans"/>
              </a:rPr>
              <a:t>Satoshi Nakamoto</a:t>
            </a:r>
            <a:endParaRPr b="0" lang="en-US" sz="1800" spc="-1" strike="noStrike">
              <a:solidFill>
                <a:srgbClr val="000000"/>
              </a:solidFill>
              <a:latin typeface="Arial"/>
            </a:endParaRPr>
          </a:p>
          <a:p>
            <a:pPr algn="ctr">
              <a:lnSpc>
                <a:spcPct val="100000"/>
              </a:lnSpc>
              <a:spcBef>
                <a:spcPts val="360"/>
              </a:spcBef>
            </a:pPr>
            <a:r>
              <a:rPr b="0" lang="en-US" sz="1800" spc="-1" strike="noStrike">
                <a:solidFill>
                  <a:srgbClr val="000000"/>
                </a:solidFill>
                <a:latin typeface="DejaVu Sans"/>
                <a:ea typeface="DejaVu Sans"/>
              </a:rPr>
              <a:t>satoshin@gmx.com</a:t>
            </a:r>
            <a:endParaRPr b="0" lang="en-US" sz="1800" spc="-1" strike="noStrike">
              <a:solidFill>
                <a:srgbClr val="000000"/>
              </a:solidFill>
              <a:latin typeface="Arial"/>
            </a:endParaRPr>
          </a:p>
          <a:p>
            <a:pPr algn="ctr">
              <a:lnSpc>
                <a:spcPct val="100000"/>
              </a:lnSpc>
              <a:spcBef>
                <a:spcPts val="360"/>
              </a:spcBef>
            </a:pPr>
            <a:r>
              <a:rPr b="0" lang="en-US" sz="1800" spc="-1" strike="noStrike" u="sng">
                <a:solidFill>
                  <a:srgbClr val="0000ff"/>
                </a:solidFill>
                <a:uFillTx/>
                <a:latin typeface="DejaVu Sans"/>
                <a:ea typeface="DejaVu Sans"/>
                <a:hlinkClick r:id="rId1"/>
              </a:rPr>
              <a:t>www.bitcoin.org</a:t>
            </a:r>
            <a:endParaRPr b="0" lang="en-US" sz="1800" spc="-1" strike="noStrike">
              <a:solidFill>
                <a:srgbClr val="000000"/>
              </a:solidFill>
              <a:latin typeface="Arial"/>
            </a:endParaRPr>
          </a:p>
          <a:p>
            <a:pPr algn="ctr">
              <a:lnSpc>
                <a:spcPct val="100000"/>
              </a:lnSpc>
              <a:spcBef>
                <a:spcPts val="360"/>
              </a:spcBef>
            </a:pPr>
            <a:endParaRPr b="0" lang="en-US" sz="1800" spc="-1" strike="noStrike">
              <a:solidFill>
                <a:srgbClr val="000000"/>
              </a:solidFill>
              <a:latin typeface="Arial"/>
            </a:endParaRPr>
          </a:p>
          <a:p>
            <a:pPr algn="ctr">
              <a:lnSpc>
                <a:spcPct val="100000"/>
              </a:lnSpc>
              <a:spcBef>
                <a:spcPts val="360"/>
              </a:spcBef>
            </a:pPr>
            <a:endParaRPr b="0" lang="en-US" sz="1800" spc="-1" strike="noStrike">
              <a:solidFill>
                <a:srgbClr val="000000"/>
              </a:solidFill>
              <a:latin typeface="Arial"/>
            </a:endParaRPr>
          </a:p>
          <a:p>
            <a:pPr algn="ctr">
              <a:lnSpc>
                <a:spcPct val="100000"/>
              </a:lnSpc>
              <a:spcBef>
                <a:spcPts val="360"/>
              </a:spcBef>
            </a:pPr>
            <a:r>
              <a:rPr b="1" lang="en-US" sz="1500" spc="-1" strike="noStrike">
                <a:solidFill>
                  <a:srgbClr val="000000"/>
                </a:solidFill>
                <a:latin typeface="DejaVu Sans"/>
                <a:ea typeface="DejaVu Sans"/>
              </a:rPr>
              <a:t>Abstract.</a:t>
            </a:r>
            <a:r>
              <a:rPr b="0" lang="en-US" sz="1500" spc="-1" strike="noStrike">
                <a:solidFill>
                  <a:srgbClr val="000000"/>
                </a:solidFill>
                <a:latin typeface="DejaVu Sans"/>
                <a:ea typeface="DejaVu Sans"/>
              </a:rPr>
              <a:t> A purely peer-to-peer version of electronic cash would allow online payments to be sent directly from one party to another without going through a financial institution. Digital signatures provide part of the solution, but the main benefits are lost if a trusted third party is still required to prevent double-spending. We propose a solution to the double-spending problem using a peer-to-peer network. The network timestamps transactions by hashing them into an ongoing chain of hash-based proof-of-work, forming a record that cannot be changed without redoing the proof-of work. The longest chain not only serves as proof of the sequence of events witnessed, but proof that it came from the largest pool of CPU power. As long as a majority of CPU power is controlled by nodes that are not cooperating to attack the network, they'll generate the longest chain and outpace attackers. The network itself requires minimal structure. Messages are broadcast on a best effort basis, and nodes can leave and rejoin the network at will, accepting the longest proof-of-work chain as proof of what happened while they were gone.</a:t>
            </a:r>
            <a:endParaRPr b="0" lang="en-US" sz="15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5.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6.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393</TotalTime>
  <Application>LibreOffice/7.6.5.2$Linux_X86_64 LibreOffice_project/60$Build-2</Application>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2013-05-21T09:22:36Z</dcterms:created>
  <dc:creator>Hooby</dc:creator>
  <dc:description/>
  <dc:language>en-US</dc:language>
  <cp:lastModifiedBy/>
  <dcterms:modified xsi:type="dcterms:W3CDTF">2024-04-15T11:27:19Z</dcterms:modified>
  <cp:revision>3482</cp:revision>
  <dc:subject/>
  <dc:title>PowerPoint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HiddenSlides">
    <vt:i4>0</vt:i4>
  </property>
  <property fmtid="{D5CDD505-2E9C-101B-9397-08002B2CF9AE}" pid="3" name="HyperlinksChanged">
    <vt:bool>0</vt:bool>
  </property>
  <property fmtid="{D5CDD505-2E9C-101B-9397-08002B2CF9AE}" pid="4" name="LinksUpToDate">
    <vt:bool>0</vt:bool>
  </property>
  <property fmtid="{D5CDD505-2E9C-101B-9397-08002B2CF9AE}" pid="5" name="MMClips">
    <vt:i4>0</vt:i4>
  </property>
  <property fmtid="{D5CDD505-2E9C-101B-9397-08002B2CF9AE}" pid="6" name="Notes">
    <vt:i4>0</vt:i4>
  </property>
  <property fmtid="{D5CDD505-2E9C-101B-9397-08002B2CF9AE}" pid="7" name="PresentationFormat">
    <vt:lpwstr>Breitbild</vt:lpwstr>
  </property>
  <property fmtid="{D5CDD505-2E9C-101B-9397-08002B2CF9AE}" pid="8" name="ScaleCrop">
    <vt:bool>0</vt:bool>
  </property>
  <property fmtid="{D5CDD505-2E9C-101B-9397-08002B2CF9AE}" pid="9" name="ShareDoc">
    <vt:bool>0</vt:bool>
  </property>
  <property fmtid="{D5CDD505-2E9C-101B-9397-08002B2CF9AE}" pid="10" name="Slides">
    <vt:i4>38</vt:i4>
  </property>
</Properties>
</file>